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64" r:id="rId4"/>
    <p:sldId id="259" r:id="rId5"/>
    <p:sldId id="266" r:id="rId6"/>
    <p:sldId id="258" r:id="rId7"/>
    <p:sldId id="265" r:id="rId8"/>
    <p:sldId id="261" r:id="rId9"/>
    <p:sldId id="268" r:id="rId10"/>
    <p:sldId id="269" r:id="rId11"/>
    <p:sldId id="263" r:id="rId12"/>
  </p:sldIdLst>
  <p:sldSz cx="11430000" cy="6013450"/>
  <p:notesSz cx="11430000" cy="601345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50"/>
  </p:normalViewPr>
  <p:slideViewPr>
    <p:cSldViewPr>
      <p:cViewPr varScale="1">
        <p:scale>
          <a:sx n="96" d="100"/>
          <a:sy n="96" d="100"/>
        </p:scale>
        <p:origin x="192" y="94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3CE56B-80AC-0546-B876-F41CFA517663}" type="doc">
      <dgm:prSet loTypeId="urn:microsoft.com/office/officeart/2005/8/layout/cycle2" loCatId="" qsTypeId="urn:microsoft.com/office/officeart/2005/8/quickstyle/simple1" qsCatId="simple" csTypeId="urn:microsoft.com/office/officeart/2005/8/colors/accent1_2" csCatId="accent1" phldr="1"/>
      <dgm:spPr/>
      <dgm:t>
        <a:bodyPr/>
        <a:lstStyle/>
        <a:p>
          <a:endParaRPr lang="en-US"/>
        </a:p>
      </dgm:t>
    </dgm:pt>
    <dgm:pt modelId="{D4CCD6C9-EE27-A946-B788-662ED23FF7A5}">
      <dgm:prSet phldrT="[Text]" custT="1"/>
      <dgm:spPr/>
      <dgm:t>
        <a:bodyPr/>
        <a:lstStyle/>
        <a:p>
          <a:r>
            <a:rPr lang="en-US" sz="1000" dirty="0"/>
            <a:t>Doctor</a:t>
          </a:r>
        </a:p>
        <a:p>
          <a:r>
            <a:rPr lang="en-US" sz="800" dirty="0"/>
            <a:t>Orders medication</a:t>
          </a:r>
        </a:p>
      </dgm:t>
    </dgm:pt>
    <dgm:pt modelId="{BBFB2163-4920-854B-B0D4-5B30ADDE90C7}" type="parTrans" cxnId="{5A9D36FC-36E3-E94D-87E8-7381308BE02B}">
      <dgm:prSet/>
      <dgm:spPr/>
      <dgm:t>
        <a:bodyPr/>
        <a:lstStyle/>
        <a:p>
          <a:endParaRPr lang="en-US"/>
        </a:p>
      </dgm:t>
    </dgm:pt>
    <dgm:pt modelId="{7F3134C5-C7E7-9147-B770-E149C44D7CC5}" type="sibTrans" cxnId="{5A9D36FC-36E3-E94D-87E8-7381308BE02B}">
      <dgm:prSet/>
      <dgm:spPr/>
      <dgm:t>
        <a:bodyPr/>
        <a:lstStyle/>
        <a:p>
          <a:endParaRPr lang="en-US"/>
        </a:p>
      </dgm:t>
    </dgm:pt>
    <dgm:pt modelId="{39AD6AE0-AAF8-7940-B49E-4172DA008D18}">
      <dgm:prSet phldrT="[Text]" custT="1"/>
      <dgm:spPr/>
      <dgm:t>
        <a:bodyPr/>
        <a:lstStyle/>
        <a:p>
          <a:r>
            <a:rPr lang="en-US" sz="1000" dirty="0"/>
            <a:t>ADC system</a:t>
          </a:r>
        </a:p>
        <a:p>
          <a:r>
            <a:rPr lang="en-US" sz="800" dirty="0"/>
            <a:t>Updates inventory and historical record</a:t>
          </a:r>
        </a:p>
      </dgm:t>
    </dgm:pt>
    <dgm:pt modelId="{895C728F-7A68-274A-B7CE-6F35F744F656}" type="parTrans" cxnId="{8FC58C4D-B214-7841-AFE1-7ABA1EDBE806}">
      <dgm:prSet/>
      <dgm:spPr/>
      <dgm:t>
        <a:bodyPr/>
        <a:lstStyle/>
        <a:p>
          <a:endParaRPr lang="en-US"/>
        </a:p>
      </dgm:t>
    </dgm:pt>
    <dgm:pt modelId="{30D9C6DF-3073-1B4E-9B5D-79882A554B58}" type="sibTrans" cxnId="{8FC58C4D-B214-7841-AFE1-7ABA1EDBE806}">
      <dgm:prSet/>
      <dgm:spPr/>
      <dgm:t>
        <a:bodyPr/>
        <a:lstStyle/>
        <a:p>
          <a:endParaRPr lang="en-US"/>
        </a:p>
      </dgm:t>
    </dgm:pt>
    <dgm:pt modelId="{6902AD6D-662D-9F41-9EE4-1F9F8F63F766}">
      <dgm:prSet custT="1"/>
      <dgm:spPr/>
      <dgm:t>
        <a:bodyPr/>
        <a:lstStyle/>
        <a:p>
          <a:r>
            <a:rPr lang="en-US" sz="1000" dirty="0"/>
            <a:t>Pharmacy</a:t>
          </a:r>
        </a:p>
        <a:p>
          <a:r>
            <a:rPr lang="en-US" sz="800" dirty="0"/>
            <a:t>Reviews medication </a:t>
          </a:r>
        </a:p>
        <a:p>
          <a:r>
            <a:rPr lang="en-US" sz="800" dirty="0"/>
            <a:t>Approves</a:t>
          </a:r>
        </a:p>
        <a:p>
          <a:endParaRPr lang="en-US" sz="800" dirty="0"/>
        </a:p>
      </dgm:t>
    </dgm:pt>
    <dgm:pt modelId="{33632FEE-1BCD-F84E-BF7C-DB6082EE406C}" type="parTrans" cxnId="{E88760D5-3654-D340-97A8-4607CBA7BC77}">
      <dgm:prSet/>
      <dgm:spPr/>
      <dgm:t>
        <a:bodyPr/>
        <a:lstStyle/>
        <a:p>
          <a:endParaRPr lang="en-US"/>
        </a:p>
      </dgm:t>
    </dgm:pt>
    <dgm:pt modelId="{27AD04DB-690E-5846-A7AC-C8178C3B762E}" type="sibTrans" cxnId="{E88760D5-3654-D340-97A8-4607CBA7BC77}">
      <dgm:prSet/>
      <dgm:spPr/>
      <dgm:t>
        <a:bodyPr/>
        <a:lstStyle/>
        <a:p>
          <a:endParaRPr lang="en-US"/>
        </a:p>
      </dgm:t>
    </dgm:pt>
    <dgm:pt modelId="{BDA3805C-F464-124B-8BA2-8A37BD90CA42}">
      <dgm:prSet phldrT="[Text]" custT="1"/>
      <dgm:spPr/>
      <dgm:t>
        <a:bodyPr/>
        <a:lstStyle/>
        <a:p>
          <a:r>
            <a:rPr lang="en-US" sz="1000" dirty="0"/>
            <a:t>Nurse</a:t>
          </a:r>
        </a:p>
        <a:p>
          <a:r>
            <a:rPr lang="en-US" sz="800" dirty="0"/>
            <a:t>Retrieves drug and administers to patient</a:t>
          </a:r>
        </a:p>
      </dgm:t>
    </dgm:pt>
    <dgm:pt modelId="{26B96168-FB23-A847-9EAB-B55F15651A5E}" type="sibTrans" cxnId="{A20B0CF2-D1B9-6244-8175-2F54D0EECCA8}">
      <dgm:prSet/>
      <dgm:spPr/>
      <dgm:t>
        <a:bodyPr/>
        <a:lstStyle/>
        <a:p>
          <a:endParaRPr lang="en-US"/>
        </a:p>
      </dgm:t>
    </dgm:pt>
    <dgm:pt modelId="{F37F8B28-6F4E-DE45-AD65-78183E6E20E2}" type="parTrans" cxnId="{A20B0CF2-D1B9-6244-8175-2F54D0EECCA8}">
      <dgm:prSet/>
      <dgm:spPr/>
      <dgm:t>
        <a:bodyPr/>
        <a:lstStyle/>
        <a:p>
          <a:endParaRPr lang="en-US"/>
        </a:p>
      </dgm:t>
    </dgm:pt>
    <dgm:pt modelId="{943F64AE-3976-8145-A7AF-3928352765D9}" type="pres">
      <dgm:prSet presAssocID="{963CE56B-80AC-0546-B876-F41CFA517663}" presName="cycle" presStyleCnt="0">
        <dgm:presLayoutVars>
          <dgm:dir/>
          <dgm:resizeHandles val="exact"/>
        </dgm:presLayoutVars>
      </dgm:prSet>
      <dgm:spPr/>
    </dgm:pt>
    <dgm:pt modelId="{29AF2441-56B6-8644-95E5-C902D44D0D6E}" type="pres">
      <dgm:prSet presAssocID="{D4CCD6C9-EE27-A946-B788-662ED23FF7A5}" presName="node" presStyleLbl="node1" presStyleIdx="0" presStyleCnt="4">
        <dgm:presLayoutVars>
          <dgm:bulletEnabled val="1"/>
        </dgm:presLayoutVars>
      </dgm:prSet>
      <dgm:spPr/>
    </dgm:pt>
    <dgm:pt modelId="{1B46ADFA-B16F-8643-979A-D2EB902D17C0}" type="pres">
      <dgm:prSet presAssocID="{7F3134C5-C7E7-9147-B770-E149C44D7CC5}" presName="sibTrans" presStyleLbl="sibTrans2D1" presStyleIdx="0" presStyleCnt="4"/>
      <dgm:spPr/>
    </dgm:pt>
    <dgm:pt modelId="{B92CE3A2-1048-3B47-ADCE-8E8AC2F3D370}" type="pres">
      <dgm:prSet presAssocID="{7F3134C5-C7E7-9147-B770-E149C44D7CC5}" presName="connectorText" presStyleLbl="sibTrans2D1" presStyleIdx="0" presStyleCnt="4"/>
      <dgm:spPr/>
    </dgm:pt>
    <dgm:pt modelId="{3051DE46-EF18-1540-9108-2066B50C2040}" type="pres">
      <dgm:prSet presAssocID="{6902AD6D-662D-9F41-9EE4-1F9F8F63F766}" presName="node" presStyleLbl="node1" presStyleIdx="1" presStyleCnt="4">
        <dgm:presLayoutVars>
          <dgm:bulletEnabled val="1"/>
        </dgm:presLayoutVars>
      </dgm:prSet>
      <dgm:spPr/>
    </dgm:pt>
    <dgm:pt modelId="{C3ACF872-F866-5140-9654-DD743E16B487}" type="pres">
      <dgm:prSet presAssocID="{27AD04DB-690E-5846-A7AC-C8178C3B762E}" presName="sibTrans" presStyleLbl="sibTrans2D1" presStyleIdx="1" presStyleCnt="4"/>
      <dgm:spPr/>
    </dgm:pt>
    <dgm:pt modelId="{A67238BE-9594-354A-ABBF-13DDED578BDC}" type="pres">
      <dgm:prSet presAssocID="{27AD04DB-690E-5846-A7AC-C8178C3B762E}" presName="connectorText" presStyleLbl="sibTrans2D1" presStyleIdx="1" presStyleCnt="4"/>
      <dgm:spPr/>
    </dgm:pt>
    <dgm:pt modelId="{65A1F25C-F5BA-9341-9DB3-C1673D24A912}" type="pres">
      <dgm:prSet presAssocID="{BDA3805C-F464-124B-8BA2-8A37BD90CA42}" presName="node" presStyleLbl="node1" presStyleIdx="2" presStyleCnt="4">
        <dgm:presLayoutVars>
          <dgm:bulletEnabled val="1"/>
        </dgm:presLayoutVars>
      </dgm:prSet>
      <dgm:spPr/>
    </dgm:pt>
    <dgm:pt modelId="{3D36DF1A-03D1-F140-9250-39D3AECA74F0}" type="pres">
      <dgm:prSet presAssocID="{26B96168-FB23-A847-9EAB-B55F15651A5E}" presName="sibTrans" presStyleLbl="sibTrans2D1" presStyleIdx="2" presStyleCnt="4"/>
      <dgm:spPr/>
    </dgm:pt>
    <dgm:pt modelId="{80CBCDED-D5B3-2846-83C1-6A7482C22B91}" type="pres">
      <dgm:prSet presAssocID="{26B96168-FB23-A847-9EAB-B55F15651A5E}" presName="connectorText" presStyleLbl="sibTrans2D1" presStyleIdx="2" presStyleCnt="4"/>
      <dgm:spPr/>
    </dgm:pt>
    <dgm:pt modelId="{771C200F-6ED6-9B48-BDFE-606B6AF10185}" type="pres">
      <dgm:prSet presAssocID="{39AD6AE0-AAF8-7940-B49E-4172DA008D18}" presName="node" presStyleLbl="node1" presStyleIdx="3" presStyleCnt="4">
        <dgm:presLayoutVars>
          <dgm:bulletEnabled val="1"/>
        </dgm:presLayoutVars>
      </dgm:prSet>
      <dgm:spPr/>
    </dgm:pt>
    <dgm:pt modelId="{36A5CFFB-6327-024A-A038-BBAF05D1C8E0}" type="pres">
      <dgm:prSet presAssocID="{30D9C6DF-3073-1B4E-9B5D-79882A554B58}" presName="sibTrans" presStyleLbl="sibTrans2D1" presStyleIdx="3" presStyleCnt="4"/>
      <dgm:spPr/>
    </dgm:pt>
    <dgm:pt modelId="{955DE76A-FA0D-C248-B46D-D5A142DF037D}" type="pres">
      <dgm:prSet presAssocID="{30D9C6DF-3073-1B4E-9B5D-79882A554B58}" presName="connectorText" presStyleLbl="sibTrans2D1" presStyleIdx="3" presStyleCnt="4"/>
      <dgm:spPr/>
    </dgm:pt>
  </dgm:ptLst>
  <dgm:cxnLst>
    <dgm:cxn modelId="{BBDC440E-CA17-254E-A599-B7FAF2B50E05}" type="presOf" srcId="{7F3134C5-C7E7-9147-B770-E149C44D7CC5}" destId="{1B46ADFA-B16F-8643-979A-D2EB902D17C0}" srcOrd="0" destOrd="0" presId="urn:microsoft.com/office/officeart/2005/8/layout/cycle2"/>
    <dgm:cxn modelId="{090D2D22-AED5-7146-91BF-7A808EDE6A85}" type="presOf" srcId="{30D9C6DF-3073-1B4E-9B5D-79882A554B58}" destId="{955DE76A-FA0D-C248-B46D-D5A142DF037D}" srcOrd="1" destOrd="0" presId="urn:microsoft.com/office/officeart/2005/8/layout/cycle2"/>
    <dgm:cxn modelId="{C01D614C-A9B5-B349-B79B-E2DC54C11E96}" type="presOf" srcId="{39AD6AE0-AAF8-7940-B49E-4172DA008D18}" destId="{771C200F-6ED6-9B48-BDFE-606B6AF10185}" srcOrd="0" destOrd="0" presId="urn:microsoft.com/office/officeart/2005/8/layout/cycle2"/>
    <dgm:cxn modelId="{AA2CD34C-F36E-C249-AFD4-3FCCD59C16CB}" type="presOf" srcId="{D4CCD6C9-EE27-A946-B788-662ED23FF7A5}" destId="{29AF2441-56B6-8644-95E5-C902D44D0D6E}" srcOrd="0" destOrd="0" presId="urn:microsoft.com/office/officeart/2005/8/layout/cycle2"/>
    <dgm:cxn modelId="{8FC58C4D-B214-7841-AFE1-7ABA1EDBE806}" srcId="{963CE56B-80AC-0546-B876-F41CFA517663}" destId="{39AD6AE0-AAF8-7940-B49E-4172DA008D18}" srcOrd="3" destOrd="0" parTransId="{895C728F-7A68-274A-B7CE-6F35F744F656}" sibTransId="{30D9C6DF-3073-1B4E-9B5D-79882A554B58}"/>
    <dgm:cxn modelId="{3003D44F-F5C4-8041-9543-6382B8768F58}" type="presOf" srcId="{963CE56B-80AC-0546-B876-F41CFA517663}" destId="{943F64AE-3976-8145-A7AF-3928352765D9}" srcOrd="0" destOrd="0" presId="urn:microsoft.com/office/officeart/2005/8/layout/cycle2"/>
    <dgm:cxn modelId="{6BB9A560-ACAC-EA41-8BCD-DDD6D0665A72}" type="presOf" srcId="{26B96168-FB23-A847-9EAB-B55F15651A5E}" destId="{80CBCDED-D5B3-2846-83C1-6A7482C22B91}" srcOrd="1" destOrd="0" presId="urn:microsoft.com/office/officeart/2005/8/layout/cycle2"/>
    <dgm:cxn modelId="{AA3E266F-E45D-C54D-8CAA-7ECE3372C7B2}" type="presOf" srcId="{30D9C6DF-3073-1B4E-9B5D-79882A554B58}" destId="{36A5CFFB-6327-024A-A038-BBAF05D1C8E0}" srcOrd="0" destOrd="0" presId="urn:microsoft.com/office/officeart/2005/8/layout/cycle2"/>
    <dgm:cxn modelId="{31289B99-18CE-C649-BC84-415FFEDB1EB5}" type="presOf" srcId="{6902AD6D-662D-9F41-9EE4-1F9F8F63F766}" destId="{3051DE46-EF18-1540-9108-2066B50C2040}" srcOrd="0" destOrd="0" presId="urn:microsoft.com/office/officeart/2005/8/layout/cycle2"/>
    <dgm:cxn modelId="{4C8F379C-BBE0-2245-8BDB-89E7A33F9149}" type="presOf" srcId="{26B96168-FB23-A847-9EAB-B55F15651A5E}" destId="{3D36DF1A-03D1-F140-9250-39D3AECA74F0}" srcOrd="0" destOrd="0" presId="urn:microsoft.com/office/officeart/2005/8/layout/cycle2"/>
    <dgm:cxn modelId="{3E5473A8-618B-FF47-AE0C-1810F4691E4B}" type="presOf" srcId="{27AD04DB-690E-5846-A7AC-C8178C3B762E}" destId="{A67238BE-9594-354A-ABBF-13DDED578BDC}" srcOrd="1" destOrd="0" presId="urn:microsoft.com/office/officeart/2005/8/layout/cycle2"/>
    <dgm:cxn modelId="{4F3E27D1-8169-2343-8122-11815A713B41}" type="presOf" srcId="{27AD04DB-690E-5846-A7AC-C8178C3B762E}" destId="{C3ACF872-F866-5140-9654-DD743E16B487}" srcOrd="0" destOrd="0" presId="urn:microsoft.com/office/officeart/2005/8/layout/cycle2"/>
    <dgm:cxn modelId="{E88760D5-3654-D340-97A8-4607CBA7BC77}" srcId="{963CE56B-80AC-0546-B876-F41CFA517663}" destId="{6902AD6D-662D-9F41-9EE4-1F9F8F63F766}" srcOrd="1" destOrd="0" parTransId="{33632FEE-1BCD-F84E-BF7C-DB6082EE406C}" sibTransId="{27AD04DB-690E-5846-A7AC-C8178C3B762E}"/>
    <dgm:cxn modelId="{588DAEE9-331D-884F-99B0-D1C0E387F8F8}" type="presOf" srcId="{BDA3805C-F464-124B-8BA2-8A37BD90CA42}" destId="{65A1F25C-F5BA-9341-9DB3-C1673D24A912}" srcOrd="0" destOrd="0" presId="urn:microsoft.com/office/officeart/2005/8/layout/cycle2"/>
    <dgm:cxn modelId="{A20B0CF2-D1B9-6244-8175-2F54D0EECCA8}" srcId="{963CE56B-80AC-0546-B876-F41CFA517663}" destId="{BDA3805C-F464-124B-8BA2-8A37BD90CA42}" srcOrd="2" destOrd="0" parTransId="{F37F8B28-6F4E-DE45-AD65-78183E6E20E2}" sibTransId="{26B96168-FB23-A847-9EAB-B55F15651A5E}"/>
    <dgm:cxn modelId="{5A9D36FC-36E3-E94D-87E8-7381308BE02B}" srcId="{963CE56B-80AC-0546-B876-F41CFA517663}" destId="{D4CCD6C9-EE27-A946-B788-662ED23FF7A5}" srcOrd="0" destOrd="0" parTransId="{BBFB2163-4920-854B-B0D4-5B30ADDE90C7}" sibTransId="{7F3134C5-C7E7-9147-B770-E149C44D7CC5}"/>
    <dgm:cxn modelId="{88816EFE-9280-3D41-8E76-B47370890D57}" type="presOf" srcId="{7F3134C5-C7E7-9147-B770-E149C44D7CC5}" destId="{B92CE3A2-1048-3B47-ADCE-8E8AC2F3D370}" srcOrd="1" destOrd="0" presId="urn:microsoft.com/office/officeart/2005/8/layout/cycle2"/>
    <dgm:cxn modelId="{F0231883-DF6D-D143-A007-AA2CBDFCF725}" type="presParOf" srcId="{943F64AE-3976-8145-A7AF-3928352765D9}" destId="{29AF2441-56B6-8644-95E5-C902D44D0D6E}" srcOrd="0" destOrd="0" presId="urn:microsoft.com/office/officeart/2005/8/layout/cycle2"/>
    <dgm:cxn modelId="{494E2BFC-493D-8142-864C-EB89721C74E9}" type="presParOf" srcId="{943F64AE-3976-8145-A7AF-3928352765D9}" destId="{1B46ADFA-B16F-8643-979A-D2EB902D17C0}" srcOrd="1" destOrd="0" presId="urn:microsoft.com/office/officeart/2005/8/layout/cycle2"/>
    <dgm:cxn modelId="{0C89E0A7-4A71-6E45-ADE5-BCAADE26AC34}" type="presParOf" srcId="{1B46ADFA-B16F-8643-979A-D2EB902D17C0}" destId="{B92CE3A2-1048-3B47-ADCE-8E8AC2F3D370}" srcOrd="0" destOrd="0" presId="urn:microsoft.com/office/officeart/2005/8/layout/cycle2"/>
    <dgm:cxn modelId="{568A9B3E-2DCF-4643-BFB1-B31EED5DCA53}" type="presParOf" srcId="{943F64AE-3976-8145-A7AF-3928352765D9}" destId="{3051DE46-EF18-1540-9108-2066B50C2040}" srcOrd="2" destOrd="0" presId="urn:microsoft.com/office/officeart/2005/8/layout/cycle2"/>
    <dgm:cxn modelId="{2059D9C8-3215-E64E-8D83-FE2F78FDEB7B}" type="presParOf" srcId="{943F64AE-3976-8145-A7AF-3928352765D9}" destId="{C3ACF872-F866-5140-9654-DD743E16B487}" srcOrd="3" destOrd="0" presId="urn:microsoft.com/office/officeart/2005/8/layout/cycle2"/>
    <dgm:cxn modelId="{356C0170-5DE9-F04E-9B1C-726A47A18A72}" type="presParOf" srcId="{C3ACF872-F866-5140-9654-DD743E16B487}" destId="{A67238BE-9594-354A-ABBF-13DDED578BDC}" srcOrd="0" destOrd="0" presId="urn:microsoft.com/office/officeart/2005/8/layout/cycle2"/>
    <dgm:cxn modelId="{4D63B5D0-6CD2-224C-873F-4C1563A2991F}" type="presParOf" srcId="{943F64AE-3976-8145-A7AF-3928352765D9}" destId="{65A1F25C-F5BA-9341-9DB3-C1673D24A912}" srcOrd="4" destOrd="0" presId="urn:microsoft.com/office/officeart/2005/8/layout/cycle2"/>
    <dgm:cxn modelId="{95A0D8EE-C1E0-864F-87EB-DB74A0A7CDBA}" type="presParOf" srcId="{943F64AE-3976-8145-A7AF-3928352765D9}" destId="{3D36DF1A-03D1-F140-9250-39D3AECA74F0}" srcOrd="5" destOrd="0" presId="urn:microsoft.com/office/officeart/2005/8/layout/cycle2"/>
    <dgm:cxn modelId="{48415C8C-417C-3944-88FC-D7CFBBB3D3D7}" type="presParOf" srcId="{3D36DF1A-03D1-F140-9250-39D3AECA74F0}" destId="{80CBCDED-D5B3-2846-83C1-6A7482C22B91}" srcOrd="0" destOrd="0" presId="urn:microsoft.com/office/officeart/2005/8/layout/cycle2"/>
    <dgm:cxn modelId="{B8D3BCF6-691F-864A-BA4A-94722F293FE3}" type="presParOf" srcId="{943F64AE-3976-8145-A7AF-3928352765D9}" destId="{771C200F-6ED6-9B48-BDFE-606B6AF10185}" srcOrd="6" destOrd="0" presId="urn:microsoft.com/office/officeart/2005/8/layout/cycle2"/>
    <dgm:cxn modelId="{F4FCEA00-7E1D-874F-B497-CE604E9AC8A3}" type="presParOf" srcId="{943F64AE-3976-8145-A7AF-3928352765D9}" destId="{36A5CFFB-6327-024A-A038-BBAF05D1C8E0}" srcOrd="7" destOrd="0" presId="urn:microsoft.com/office/officeart/2005/8/layout/cycle2"/>
    <dgm:cxn modelId="{25BDB86C-8ABA-B048-B600-021485166B83}" type="presParOf" srcId="{36A5CFFB-6327-024A-A038-BBAF05D1C8E0}" destId="{955DE76A-FA0D-C248-B46D-D5A142DF037D}" srcOrd="0" destOrd="0" presId="urn:microsoft.com/office/officeart/2005/8/layout/cycle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AF2441-56B6-8644-95E5-C902D44D0D6E}">
      <dsp:nvSpPr>
        <dsp:cNvPr id="0" name=""/>
        <dsp:cNvSpPr/>
      </dsp:nvSpPr>
      <dsp:spPr>
        <a:xfrm>
          <a:off x="1686473" y="977"/>
          <a:ext cx="1122852" cy="112285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dirty="0"/>
            <a:t>Doctor</a:t>
          </a:r>
        </a:p>
        <a:p>
          <a:pPr marL="0" lvl="0" indent="0" algn="ctr" defTabSz="444500">
            <a:lnSpc>
              <a:spcPct val="90000"/>
            </a:lnSpc>
            <a:spcBef>
              <a:spcPct val="0"/>
            </a:spcBef>
            <a:spcAft>
              <a:spcPct val="35000"/>
            </a:spcAft>
            <a:buNone/>
          </a:pPr>
          <a:r>
            <a:rPr lang="en-US" sz="800" kern="1200" dirty="0"/>
            <a:t>Orders medication</a:t>
          </a:r>
        </a:p>
      </dsp:txBody>
      <dsp:txXfrm>
        <a:off x="1850911" y="165415"/>
        <a:ext cx="793976" cy="793976"/>
      </dsp:txXfrm>
    </dsp:sp>
    <dsp:sp modelId="{1B46ADFA-B16F-8643-979A-D2EB902D17C0}">
      <dsp:nvSpPr>
        <dsp:cNvPr id="0" name=""/>
        <dsp:cNvSpPr/>
      </dsp:nvSpPr>
      <dsp:spPr>
        <a:xfrm rot="2700000">
          <a:off x="2688730" y="962804"/>
          <a:ext cx="298103" cy="3789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701827" y="1006977"/>
        <a:ext cx="208672" cy="227378"/>
      </dsp:txXfrm>
    </dsp:sp>
    <dsp:sp modelId="{3051DE46-EF18-1540-9108-2066B50C2040}">
      <dsp:nvSpPr>
        <dsp:cNvPr id="0" name=""/>
        <dsp:cNvSpPr/>
      </dsp:nvSpPr>
      <dsp:spPr>
        <a:xfrm>
          <a:off x="2878169" y="1192672"/>
          <a:ext cx="1122852" cy="112285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dirty="0"/>
            <a:t>Pharmacy</a:t>
          </a:r>
        </a:p>
        <a:p>
          <a:pPr marL="0" lvl="0" indent="0" algn="ctr" defTabSz="444500">
            <a:lnSpc>
              <a:spcPct val="90000"/>
            </a:lnSpc>
            <a:spcBef>
              <a:spcPct val="0"/>
            </a:spcBef>
            <a:spcAft>
              <a:spcPct val="35000"/>
            </a:spcAft>
            <a:buNone/>
          </a:pPr>
          <a:r>
            <a:rPr lang="en-US" sz="800" kern="1200" dirty="0"/>
            <a:t>Reviews medication </a:t>
          </a:r>
        </a:p>
        <a:p>
          <a:pPr marL="0" lvl="0" indent="0" algn="ctr" defTabSz="444500">
            <a:lnSpc>
              <a:spcPct val="90000"/>
            </a:lnSpc>
            <a:spcBef>
              <a:spcPct val="0"/>
            </a:spcBef>
            <a:spcAft>
              <a:spcPct val="35000"/>
            </a:spcAft>
            <a:buNone/>
          </a:pPr>
          <a:r>
            <a:rPr lang="en-US" sz="800" kern="1200" dirty="0"/>
            <a:t>Approves</a:t>
          </a:r>
        </a:p>
        <a:p>
          <a:pPr marL="0" lvl="0" indent="0" algn="ctr" defTabSz="444500">
            <a:lnSpc>
              <a:spcPct val="90000"/>
            </a:lnSpc>
            <a:spcBef>
              <a:spcPct val="0"/>
            </a:spcBef>
            <a:spcAft>
              <a:spcPct val="35000"/>
            </a:spcAft>
            <a:buNone/>
          </a:pPr>
          <a:endParaRPr lang="en-US" sz="800" kern="1200" dirty="0"/>
        </a:p>
      </dsp:txBody>
      <dsp:txXfrm>
        <a:off x="3042607" y="1357110"/>
        <a:ext cx="793976" cy="793976"/>
      </dsp:txXfrm>
    </dsp:sp>
    <dsp:sp modelId="{C3ACF872-F866-5140-9654-DD743E16B487}">
      <dsp:nvSpPr>
        <dsp:cNvPr id="0" name=""/>
        <dsp:cNvSpPr/>
      </dsp:nvSpPr>
      <dsp:spPr>
        <a:xfrm rot="8100000">
          <a:off x="2700661" y="2154499"/>
          <a:ext cx="298103" cy="3789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2776995" y="2198672"/>
        <a:ext cx="208672" cy="227378"/>
      </dsp:txXfrm>
    </dsp:sp>
    <dsp:sp modelId="{65A1F25C-F5BA-9341-9DB3-C1673D24A912}">
      <dsp:nvSpPr>
        <dsp:cNvPr id="0" name=""/>
        <dsp:cNvSpPr/>
      </dsp:nvSpPr>
      <dsp:spPr>
        <a:xfrm>
          <a:off x="1686473" y="2384368"/>
          <a:ext cx="1122852" cy="112285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dirty="0"/>
            <a:t>Nurse</a:t>
          </a:r>
        </a:p>
        <a:p>
          <a:pPr marL="0" lvl="0" indent="0" algn="ctr" defTabSz="444500">
            <a:lnSpc>
              <a:spcPct val="90000"/>
            </a:lnSpc>
            <a:spcBef>
              <a:spcPct val="0"/>
            </a:spcBef>
            <a:spcAft>
              <a:spcPct val="35000"/>
            </a:spcAft>
            <a:buNone/>
          </a:pPr>
          <a:r>
            <a:rPr lang="en-US" sz="800" kern="1200" dirty="0"/>
            <a:t>Retrieves drug and administers to patient</a:t>
          </a:r>
        </a:p>
      </dsp:txBody>
      <dsp:txXfrm>
        <a:off x="1850911" y="2548806"/>
        <a:ext cx="793976" cy="793976"/>
      </dsp:txXfrm>
    </dsp:sp>
    <dsp:sp modelId="{3D36DF1A-03D1-F140-9250-39D3AECA74F0}">
      <dsp:nvSpPr>
        <dsp:cNvPr id="0" name=""/>
        <dsp:cNvSpPr/>
      </dsp:nvSpPr>
      <dsp:spPr>
        <a:xfrm rot="13500000">
          <a:off x="1508966" y="2166431"/>
          <a:ext cx="298103" cy="3789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10800000">
        <a:off x="1585300" y="2273842"/>
        <a:ext cx="208672" cy="227378"/>
      </dsp:txXfrm>
    </dsp:sp>
    <dsp:sp modelId="{771C200F-6ED6-9B48-BDFE-606B6AF10185}">
      <dsp:nvSpPr>
        <dsp:cNvPr id="0" name=""/>
        <dsp:cNvSpPr/>
      </dsp:nvSpPr>
      <dsp:spPr>
        <a:xfrm>
          <a:off x="494778" y="1192672"/>
          <a:ext cx="1122852" cy="112285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dirty="0"/>
            <a:t>ADC system</a:t>
          </a:r>
        </a:p>
        <a:p>
          <a:pPr marL="0" lvl="0" indent="0" algn="ctr" defTabSz="444500">
            <a:lnSpc>
              <a:spcPct val="90000"/>
            </a:lnSpc>
            <a:spcBef>
              <a:spcPct val="0"/>
            </a:spcBef>
            <a:spcAft>
              <a:spcPct val="35000"/>
            </a:spcAft>
            <a:buNone/>
          </a:pPr>
          <a:r>
            <a:rPr lang="en-US" sz="800" kern="1200" dirty="0"/>
            <a:t>Updates inventory and historical record</a:t>
          </a:r>
        </a:p>
      </dsp:txBody>
      <dsp:txXfrm>
        <a:off x="659216" y="1357110"/>
        <a:ext cx="793976" cy="793976"/>
      </dsp:txXfrm>
    </dsp:sp>
    <dsp:sp modelId="{36A5CFFB-6327-024A-A038-BBAF05D1C8E0}">
      <dsp:nvSpPr>
        <dsp:cNvPr id="0" name=""/>
        <dsp:cNvSpPr/>
      </dsp:nvSpPr>
      <dsp:spPr>
        <a:xfrm rot="18900000">
          <a:off x="1497034" y="974735"/>
          <a:ext cx="298103" cy="3789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1510131" y="1082146"/>
        <a:ext cx="208672" cy="227378"/>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svg>
</file>

<file path=ppt/media/image4.png>
</file>

<file path=ppt/media/image5.jpeg>
</file>

<file path=ppt/media/image6.jpeg>
</file>

<file path=ppt/media/image7.jpg>
</file>

<file path=ppt/media/image8.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953000" cy="3016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473825" y="0"/>
            <a:ext cx="4953000" cy="301625"/>
          </a:xfrm>
          <a:prstGeom prst="rect">
            <a:avLst/>
          </a:prstGeom>
        </p:spPr>
        <p:txBody>
          <a:bodyPr vert="horz" lIns="91440" tIns="45720" rIns="91440" bIns="45720" rtlCol="0"/>
          <a:lstStyle>
            <a:lvl1pPr algn="r">
              <a:defRPr sz="1200"/>
            </a:lvl1pPr>
          </a:lstStyle>
          <a:p>
            <a:fld id="{18732994-8A38-264D-9E1F-2E82DEA4FF18}" type="datetimeFigureOut">
              <a:rPr lang="en-US" smtClean="0"/>
              <a:t>9/19/24</a:t>
            </a:fld>
            <a:endParaRPr lang="en-US"/>
          </a:p>
        </p:txBody>
      </p:sp>
      <p:sp>
        <p:nvSpPr>
          <p:cNvPr id="4" name="Slide Image Placeholder 3"/>
          <p:cNvSpPr>
            <a:spLocks noGrp="1" noRot="1" noChangeAspect="1"/>
          </p:cNvSpPr>
          <p:nvPr>
            <p:ph type="sldImg" idx="2"/>
          </p:nvPr>
        </p:nvSpPr>
        <p:spPr>
          <a:xfrm>
            <a:off x="3786188" y="752475"/>
            <a:ext cx="3857625" cy="20288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143000" y="2894013"/>
            <a:ext cx="9144000" cy="23685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5711825"/>
            <a:ext cx="4953000" cy="3016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473825" y="5711825"/>
            <a:ext cx="4953000" cy="301625"/>
          </a:xfrm>
          <a:prstGeom prst="rect">
            <a:avLst/>
          </a:prstGeom>
        </p:spPr>
        <p:txBody>
          <a:bodyPr vert="horz" lIns="91440" tIns="45720" rIns="91440" bIns="45720" rtlCol="0" anchor="b"/>
          <a:lstStyle>
            <a:lvl1pPr algn="r">
              <a:defRPr sz="1200"/>
            </a:lvl1pPr>
          </a:lstStyle>
          <a:p>
            <a:fld id="{4E05971D-A246-9F4A-AE02-82F0B9F30613}" type="slidenum">
              <a:rPr lang="en-US" smtClean="0"/>
              <a:t>‹#›</a:t>
            </a:fld>
            <a:endParaRPr lang="en-US"/>
          </a:p>
        </p:txBody>
      </p:sp>
    </p:spTree>
    <p:extLst>
      <p:ext uri="{BB962C8B-B14F-4D97-AF65-F5344CB8AC3E}">
        <p14:creationId xmlns:p14="http://schemas.microsoft.com/office/powerpoint/2010/main" val="3876647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fld id="{4E05971D-A246-9F4A-AE02-82F0B9F30613}" type="slidenum">
              <a:rPr lang="en-US" smtClean="0"/>
              <a:t>1</a:t>
            </a:fld>
            <a:endParaRPr lang="en-US"/>
          </a:p>
        </p:txBody>
      </p:sp>
    </p:spTree>
    <p:extLst>
      <p:ext uri="{BB962C8B-B14F-4D97-AF65-F5344CB8AC3E}">
        <p14:creationId xmlns:p14="http://schemas.microsoft.com/office/powerpoint/2010/main" val="23233313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Cognitive load is difficult to measure in clinical practice. </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NASA-TLX is a widely-used assessment tool to measure perceived cognitive load and is validated for use in health care workers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 NASA-TLX consists of a six-item inventory that asks takers to evaluate their mental demand, physical demand, temporal demand, performance, effort, and frustration when performing a task”</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There are four main categories of cognitive ergonomics interventions for healthcare settings:</a:t>
            </a:r>
          </a:p>
          <a:p>
            <a:pPr marL="914400" rtl="0" fontAlgn="base">
              <a:spcBef>
                <a:spcPts val="0"/>
              </a:spcBef>
              <a:spcAft>
                <a:spcPts val="0"/>
              </a:spcAft>
              <a:buFont typeface="+mj-lt"/>
              <a:buAutoNum type="arabicPeriod"/>
            </a:pPr>
            <a:r>
              <a:rPr lang="en-US" sz="1800" b="0" i="0" u="none" strike="noStrike" dirty="0">
                <a:solidFill>
                  <a:srgbClr val="000000"/>
                </a:solidFill>
                <a:effectLst/>
                <a:latin typeface="Arial" panose="020B0604020202020204" pitchFamily="34" charset="0"/>
              </a:rPr>
              <a:t>minimizing distractions, interruptions, and multitasking</a:t>
            </a:r>
          </a:p>
          <a:p>
            <a:pPr marL="914400" rtl="0" fontAlgn="base">
              <a:spcBef>
                <a:spcPts val="0"/>
              </a:spcBef>
              <a:spcAft>
                <a:spcPts val="0"/>
              </a:spcAft>
              <a:buFont typeface="+mj-lt"/>
              <a:buAutoNum type="arabicPeriod"/>
            </a:pPr>
            <a:r>
              <a:rPr lang="en-US" sz="1800" b="0" i="0" u="none" strike="noStrike" dirty="0">
                <a:solidFill>
                  <a:srgbClr val="000000"/>
                </a:solidFill>
                <a:effectLst/>
                <a:latin typeface="Arial" panose="020B0604020202020204" pitchFamily="34" charset="0"/>
              </a:rPr>
              <a:t>Optimizing the use of electronic health records</a:t>
            </a:r>
          </a:p>
          <a:p>
            <a:pPr marL="914400" rtl="0" fontAlgn="base">
              <a:spcBef>
                <a:spcPts val="0"/>
              </a:spcBef>
              <a:spcAft>
                <a:spcPts val="0"/>
              </a:spcAft>
              <a:buFont typeface="+mj-lt"/>
              <a:buAutoNum type="arabicPeriod"/>
            </a:pPr>
            <a:r>
              <a:rPr lang="en-US" sz="1800" b="0" i="0" u="none" strike="noStrike" dirty="0">
                <a:solidFill>
                  <a:srgbClr val="000000"/>
                </a:solidFill>
                <a:effectLst/>
                <a:latin typeface="Arial" panose="020B0604020202020204" pitchFamily="34" charset="0"/>
              </a:rPr>
              <a:t>Optimizing the use of health information systems</a:t>
            </a:r>
          </a:p>
          <a:p>
            <a:pPr marL="914400" rtl="0" fontAlgn="base">
              <a:spcBef>
                <a:spcPts val="0"/>
              </a:spcBef>
              <a:spcAft>
                <a:spcPts val="0"/>
              </a:spcAft>
              <a:buFont typeface="+mj-lt"/>
              <a:buAutoNum type="arabicPeriod"/>
            </a:pPr>
            <a:r>
              <a:rPr lang="en-US" sz="1800" b="0" i="0" u="none" strike="noStrike" dirty="0">
                <a:solidFill>
                  <a:srgbClr val="000000"/>
                </a:solidFill>
                <a:effectLst/>
                <a:latin typeface="Arial" panose="020B0604020202020204" pitchFamily="34" charset="0"/>
              </a:rPr>
              <a:t>Supporting good communication and teamwork</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Cognitive ergonomics in the clinical practice can reduce burnout and improve patient care by reducing errors, redundancy, and inefficiency in the health system</a:t>
            </a:r>
          </a:p>
          <a:p>
            <a:pPr rtl="0" fontAlgn="base">
              <a:spcBef>
                <a:spcPts val="0"/>
              </a:spcBef>
              <a:spcAft>
                <a:spcPts val="0"/>
              </a:spcAft>
              <a:buFont typeface="Arial" panose="020B0604020202020204" pitchFamily="34" charset="0"/>
              <a:buChar char="•"/>
            </a:pPr>
            <a:endParaRPr lang="en-US" sz="1800" b="0" i="0" u="none" strike="noStrike" dirty="0">
              <a:solidFill>
                <a:srgbClr val="000000"/>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endParaRPr lang="en-US" sz="1800" b="0" i="0" u="none" strike="noStrike" dirty="0">
              <a:solidFill>
                <a:srgbClr val="000000"/>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That is the end of my presentation. In the next slide I will include my references.</a:t>
            </a:r>
          </a:p>
          <a:p>
            <a:br>
              <a:rPr lang="en-US" b="0" dirty="0">
                <a:effectLst/>
              </a:rPr>
            </a:br>
            <a:endParaRPr lang="en-US" dirty="0"/>
          </a:p>
        </p:txBody>
      </p:sp>
      <p:sp>
        <p:nvSpPr>
          <p:cNvPr id="4" name="Slide Number Placeholder 3"/>
          <p:cNvSpPr>
            <a:spLocks noGrp="1"/>
          </p:cNvSpPr>
          <p:nvPr>
            <p:ph type="sldNum" sz="quarter" idx="5"/>
          </p:nvPr>
        </p:nvSpPr>
        <p:spPr/>
        <p:txBody>
          <a:bodyPr/>
          <a:lstStyle/>
          <a:p>
            <a:fld id="{4E05971D-A246-9F4A-AE02-82F0B9F30613}" type="slidenum">
              <a:rPr lang="en-US" smtClean="0"/>
              <a:t>10</a:t>
            </a:fld>
            <a:endParaRPr lang="en-US"/>
          </a:p>
        </p:txBody>
      </p:sp>
    </p:spTree>
    <p:extLst>
      <p:ext uri="{BB962C8B-B14F-4D97-AF65-F5344CB8AC3E}">
        <p14:creationId xmlns:p14="http://schemas.microsoft.com/office/powerpoint/2010/main" val="1822798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05971D-A246-9F4A-AE02-82F0B9F30613}" type="slidenum">
              <a:rPr lang="en-US" smtClean="0"/>
              <a:t>11</a:t>
            </a:fld>
            <a:endParaRPr lang="en-US"/>
          </a:p>
        </p:txBody>
      </p:sp>
    </p:spTree>
    <p:extLst>
      <p:ext uri="{BB962C8B-B14F-4D97-AF65-F5344CB8AC3E}">
        <p14:creationId xmlns:p14="http://schemas.microsoft.com/office/powerpoint/2010/main" val="888855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The three human performance controls that I’ll be talking about today are Engineering, Human Performance Optimization, and Cognitive Ergonomics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Human Factors Engineering is a discipline concerned with the design of products and systems that reduce human error, improve safety, and increase system performance</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Human performance optimization is the process of applying knowledge, skills, and emerging technologies to improve and preserve the capabilities of military members and organizations to execute essential tasks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Cognitive Ergonomics is the field of study that is focused on the alignment of products and systems with their intended users’ cognitive abilities and limitations. It incorporates knowledge about information processing to improve work systems</a:t>
            </a:r>
          </a:p>
          <a:p>
            <a:endParaRPr lang="en-US" dirty="0"/>
          </a:p>
        </p:txBody>
      </p:sp>
      <p:sp>
        <p:nvSpPr>
          <p:cNvPr id="4" name="Slide Number Placeholder 3"/>
          <p:cNvSpPr>
            <a:spLocks noGrp="1"/>
          </p:cNvSpPr>
          <p:nvPr>
            <p:ph type="sldNum" sz="quarter" idx="5"/>
          </p:nvPr>
        </p:nvSpPr>
        <p:spPr/>
        <p:txBody>
          <a:bodyPr/>
          <a:lstStyle/>
          <a:p>
            <a:fld id="{4E05971D-A246-9F4A-AE02-82F0B9F30613}" type="slidenum">
              <a:rPr lang="en-US" smtClean="0"/>
              <a:t>2</a:t>
            </a:fld>
            <a:endParaRPr lang="en-US"/>
          </a:p>
        </p:txBody>
      </p:sp>
    </p:spTree>
    <p:extLst>
      <p:ext uri="{BB962C8B-B14F-4D97-AF65-F5344CB8AC3E}">
        <p14:creationId xmlns:p14="http://schemas.microsoft.com/office/powerpoint/2010/main" val="1926289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mj-lt"/>
              <a:buAutoNum type="arabicPeriod"/>
            </a:pPr>
            <a:r>
              <a:rPr lang="en-US" sz="1800" b="0" i="0" u="none" strike="noStrike" dirty="0">
                <a:solidFill>
                  <a:srgbClr val="000000"/>
                </a:solidFill>
                <a:effectLst/>
                <a:latin typeface="Arial" panose="020B0604020202020204" pitchFamily="34" charset="0"/>
              </a:rPr>
              <a:t>An Automated Dispensing Cabinet is a computer-based system for the storage and dispensing of medication at a hospital’s points of care such as wards, emergency rooms, and critical care units.</a:t>
            </a:r>
          </a:p>
          <a:p>
            <a:pPr rtl="0" fontAlgn="base">
              <a:spcBef>
                <a:spcPts val="0"/>
              </a:spcBef>
              <a:spcAft>
                <a:spcPts val="0"/>
              </a:spcAft>
              <a:buFont typeface="+mj-lt"/>
              <a:buAutoNum type="arabicPeriod"/>
            </a:pPr>
            <a:r>
              <a:rPr lang="en-US" sz="1800" b="0" i="0" u="none" strike="noStrike" dirty="0">
                <a:solidFill>
                  <a:srgbClr val="000000"/>
                </a:solidFill>
                <a:effectLst/>
                <a:latin typeface="Arial" panose="020B0604020202020204" pitchFamily="34" charset="0"/>
              </a:rPr>
              <a:t>Before ADCs were introduced in the 1980s, hospital pharmacies distributed medication by filling cassettes with unit-dose medications specific to a patient. The cassettes were then delivered to the hospital unit, stored in medication carts, then administered to the patient. </a:t>
            </a:r>
          </a:p>
          <a:p>
            <a:pPr rtl="0" fontAlgn="base">
              <a:spcBef>
                <a:spcPts val="0"/>
              </a:spcBef>
              <a:spcAft>
                <a:spcPts val="0"/>
              </a:spcAft>
              <a:buFont typeface="+mj-lt"/>
              <a:buAutoNum type="arabicPeriod"/>
            </a:pPr>
            <a:r>
              <a:rPr lang="en-US" sz="1800" b="0" i="0" u="none" strike="noStrike" dirty="0">
                <a:solidFill>
                  <a:srgbClr val="000000"/>
                </a:solidFill>
                <a:effectLst/>
                <a:latin typeface="Arial" panose="020B0604020202020204" pitchFamily="34" charset="0"/>
              </a:rPr>
              <a:t>ADCs are located in the nursing ward or nursing unit, where they store and electronically dispense medications offering nurses immediate access to medication at the point of use. ADCs simplify the medication dispensing process, streamlining it for better patient safety and a lower risk of errors</a:t>
            </a:r>
          </a:p>
          <a:p>
            <a:pPr rtl="0" fontAlgn="base">
              <a:spcBef>
                <a:spcPts val="0"/>
              </a:spcBef>
              <a:spcAft>
                <a:spcPts val="0"/>
              </a:spcAft>
              <a:buFont typeface="+mj-lt"/>
              <a:buAutoNum type="arabicPeriod"/>
            </a:pPr>
            <a:r>
              <a:rPr lang="en-US" sz="1800" b="0" i="0" u="none" strike="noStrike" dirty="0">
                <a:solidFill>
                  <a:srgbClr val="000000"/>
                </a:solidFill>
                <a:effectLst/>
                <a:latin typeface="Arial" panose="020B0604020202020204" pitchFamily="34" charset="0"/>
              </a:rPr>
              <a:t>They are generally used in hospitals, pharmacies, and laboratories to improve pharmaceutical safety, minimize errors, and increase efficiency through controlled medication access, usage tracking, and inventory management automation.</a:t>
            </a:r>
          </a:p>
          <a:p>
            <a:pPr rtl="0" fontAlgn="base">
              <a:spcBef>
                <a:spcPts val="0"/>
              </a:spcBef>
              <a:spcAft>
                <a:spcPts val="0"/>
              </a:spcAft>
              <a:buFont typeface="+mj-lt"/>
              <a:buAutoNum type="arabicPeriod"/>
            </a:pPr>
            <a:r>
              <a:rPr lang="en-US" sz="1800" b="0" i="0" u="none" strike="noStrike" dirty="0">
                <a:solidFill>
                  <a:srgbClr val="000000"/>
                </a:solidFill>
                <a:effectLst/>
                <a:latin typeface="Arial" panose="020B0604020202020204" pitchFamily="34" charset="0"/>
              </a:rPr>
              <a:t> They can also be integrated with a hospital’s enterprise resource planning system  and electronic health record system</a:t>
            </a:r>
          </a:p>
          <a:p>
            <a:endParaRPr lang="en-US" dirty="0"/>
          </a:p>
        </p:txBody>
      </p:sp>
      <p:sp>
        <p:nvSpPr>
          <p:cNvPr id="4" name="Slide Number Placeholder 3"/>
          <p:cNvSpPr>
            <a:spLocks noGrp="1"/>
          </p:cNvSpPr>
          <p:nvPr>
            <p:ph type="sldNum" sz="quarter" idx="5"/>
          </p:nvPr>
        </p:nvSpPr>
        <p:spPr/>
        <p:txBody>
          <a:bodyPr/>
          <a:lstStyle/>
          <a:p>
            <a:fld id="{4E05971D-A246-9F4A-AE02-82F0B9F30613}" type="slidenum">
              <a:rPr lang="en-US" smtClean="0"/>
              <a:t>3</a:t>
            </a:fld>
            <a:endParaRPr lang="en-US"/>
          </a:p>
        </p:txBody>
      </p:sp>
    </p:spTree>
    <p:extLst>
      <p:ext uri="{BB962C8B-B14F-4D97-AF65-F5344CB8AC3E}">
        <p14:creationId xmlns:p14="http://schemas.microsoft.com/office/powerpoint/2010/main" val="512733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Human factors engineering  is a discipline that helps improve patient safety and the quality of healthcare by considering human capabilities and limitations when designing products and processes. human factors Engineering  is also known as usability engineering and user-centered design</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User-centered design is focused on designing work or tasks for people, rather than trying to fit people around the job</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Equipment design can influence human performance. A confusing ADC display or storage system can lead to errors, potentially leading to dangerous actions. Failing to use human factors engineering principles in user interface design can potentially harm patients.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Healthcare systems have standards and vocabulary that are consistent throughout the hospital and ADCs should be consistent with the mental model of its users,  Improving efficiency and safety without straying too far from user expectations. If a design is intuitive, if it simply ‘makes sense’, then human performance will be improved. </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Physical specifications require the consideration of location, space, and size (does the nurse have space to move around while using the ADC, does the cabinet impede others from walking, does the size of the ADC accommodate different heights, and can people maintain good posture)</a:t>
            </a:r>
          </a:p>
          <a:p>
            <a:pPr rtl="0" fontAlgn="base">
              <a:spcBef>
                <a:spcPts val="0"/>
              </a:spcBef>
              <a:spcAft>
                <a:spcPts val="0"/>
              </a:spcAft>
              <a:buFont typeface="Arial" panose="020B0604020202020204" pitchFamily="34" charset="0"/>
              <a:buChar char="•"/>
            </a:pPr>
            <a:br>
              <a:rPr lang="en-US" sz="1800" b="0" i="0" u="none" strike="noStrike" dirty="0">
                <a:solidFill>
                  <a:srgbClr val="000000"/>
                </a:solidFill>
                <a:effectLst/>
                <a:latin typeface="Arial" panose="020B0604020202020204" pitchFamily="34" charset="0"/>
              </a:rPr>
            </a:br>
            <a:endParaRPr lang="en-US" sz="1800" b="0" i="0" u="none" strike="noStrike" dirty="0">
              <a:solidFill>
                <a:srgbClr val="000000"/>
              </a:solidFill>
              <a:effectLst/>
              <a:latin typeface="Arial" panose="020B0604020202020204" pitchFamily="34" charset="0"/>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Error Resistant engineering protects users from making errors such as forcing functions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Design simplicity includes reducing options, the correct way is the easiest</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Error Tolerance in engineering focuses on resiliency.  Hospitals are highly dynamic environments where focusing on resiliency can be more effective than focusing on error and design efforts before they happen. It ensures that potential errors can be recovered from and Minimizes the ramifications of human errors</a:t>
            </a:r>
          </a:p>
          <a:p>
            <a:endParaRPr lang="en-US" dirty="0"/>
          </a:p>
        </p:txBody>
      </p:sp>
      <p:sp>
        <p:nvSpPr>
          <p:cNvPr id="4" name="Slide Number Placeholder 3"/>
          <p:cNvSpPr>
            <a:spLocks noGrp="1"/>
          </p:cNvSpPr>
          <p:nvPr>
            <p:ph type="sldNum" sz="quarter" idx="5"/>
          </p:nvPr>
        </p:nvSpPr>
        <p:spPr/>
        <p:txBody>
          <a:bodyPr/>
          <a:lstStyle/>
          <a:p>
            <a:fld id="{4E05971D-A246-9F4A-AE02-82F0B9F30613}" type="slidenum">
              <a:rPr lang="en-US" smtClean="0"/>
              <a:t>4</a:t>
            </a:fld>
            <a:endParaRPr lang="en-US"/>
          </a:p>
        </p:txBody>
      </p:sp>
    </p:spTree>
    <p:extLst>
      <p:ext uri="{BB962C8B-B14F-4D97-AF65-F5344CB8AC3E}">
        <p14:creationId xmlns:p14="http://schemas.microsoft.com/office/powerpoint/2010/main" val="81028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To evaluate the design of ADCs, we have to ask who is the user, what tasks will the user take, and who and what they will interact with</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We know that the users are primarily nurses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Nurses will use the computer to find and select a drug, then collect the drug to administer to patient</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The nurse will interact with the computer system using the display, and  keyboard which could be a physical keyboard or touch screen. The nurse will also interact with the cabinets</a:t>
            </a:r>
          </a:p>
          <a:p>
            <a:endParaRPr lang="en-US" dirty="0"/>
          </a:p>
        </p:txBody>
      </p:sp>
      <p:sp>
        <p:nvSpPr>
          <p:cNvPr id="4" name="Slide Number Placeholder 3"/>
          <p:cNvSpPr>
            <a:spLocks noGrp="1"/>
          </p:cNvSpPr>
          <p:nvPr>
            <p:ph type="sldNum" sz="quarter" idx="5"/>
          </p:nvPr>
        </p:nvSpPr>
        <p:spPr/>
        <p:txBody>
          <a:bodyPr/>
          <a:lstStyle/>
          <a:p>
            <a:fld id="{4E05971D-A246-9F4A-AE02-82F0B9F30613}" type="slidenum">
              <a:rPr lang="en-US" smtClean="0"/>
              <a:t>5</a:t>
            </a:fld>
            <a:endParaRPr lang="en-US"/>
          </a:p>
        </p:txBody>
      </p:sp>
    </p:spTree>
    <p:extLst>
      <p:ext uri="{BB962C8B-B14F-4D97-AF65-F5344CB8AC3E}">
        <p14:creationId xmlns:p14="http://schemas.microsoft.com/office/powerpoint/2010/main" val="2661634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Some design flaws of automated dispensing cabinets are look-alike, sound-alike drugs or LASAs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Look-alike drugs are similar in their packaging, shape, color or size, while sound-alike drugs are similar in the phonetics of their names. When ADCs only require an input of 2-3 characters to search for a drug, it can lead to nurses choosing the wrong drug because of similar spelling or sound. </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Overrides are a prevalent issue in hospitals. They are sometimes a necessity in urgent conditions or when there are known issues with the system, but too often they are used as a workaround to gain access to a drug, sometimes to bypass an error message when a drug is not found. </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Human-automation interaction issues have also been shown as a problem. A nurse relies on the accuracy of the ADC, leading to complacency and loss of situation awareness. The automation bias results in the nurse missing or ignoring mistakes by the ADC.</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Configuration of an ADC is dependent on the hospital’s requirements, integrations, and procedures. An organizational problem will be reflected in the system. Implementation includes training, which affects how well its users understand and operate the system, and some hospitals don’t require barcode scanning, an additional security feature that can catch when the wrong drug is chosen. </a:t>
            </a:r>
          </a:p>
          <a:p>
            <a:endParaRPr lang="en-US" dirty="0"/>
          </a:p>
        </p:txBody>
      </p:sp>
      <p:sp>
        <p:nvSpPr>
          <p:cNvPr id="4" name="Slide Number Placeholder 3"/>
          <p:cNvSpPr>
            <a:spLocks noGrp="1"/>
          </p:cNvSpPr>
          <p:nvPr>
            <p:ph type="sldNum" sz="quarter" idx="5"/>
          </p:nvPr>
        </p:nvSpPr>
        <p:spPr/>
        <p:txBody>
          <a:bodyPr/>
          <a:lstStyle/>
          <a:p>
            <a:fld id="{4E05971D-A246-9F4A-AE02-82F0B9F30613}" type="slidenum">
              <a:rPr lang="en-US" smtClean="0"/>
              <a:t>6</a:t>
            </a:fld>
            <a:endParaRPr lang="en-US"/>
          </a:p>
        </p:txBody>
      </p:sp>
    </p:spTree>
    <p:extLst>
      <p:ext uri="{BB962C8B-B14F-4D97-AF65-F5344CB8AC3E}">
        <p14:creationId xmlns:p14="http://schemas.microsoft.com/office/powerpoint/2010/main" val="20049854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Human Performance Optimization is defined as “the process of applying knowledge, skills and emerging technologies to improve and preserve the capabilities of military members, and organizations to execute essential tasks”. The focus is improving and sustaining optimal physical and mental health to reduce human errors, and increase human performance. </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The optimization metrics consist of 150 metrics, across multiple domains of physical fitness, nutrition, psychological status, cognitive performance, environment, sleep, and pain. </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My research did not find any instances where optimization has been implemented for health practitioners but nurses would benefit from human performance optimization due to their highly stressful and complex environment</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The physical health of American nurses is often worse than that of the general population, especially with regard to nutrition, sleep, and physical activity. </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Chronic stress can create biological conditions that lead to obesity, such as high-demand, low-control work environments, and long hours which is common for nurses, putting them at higher risk of obesity.  </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Nurses are exposed to a number of occupational hazards in the workplace, including infectious agents; needle sticks; slips and falls; and injuries due to standing, bending, and lifting patients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Mental health issues, including stress, burnout, and depression, are common among nurses</a:t>
            </a:r>
          </a:p>
          <a:p>
            <a:endParaRPr lang="en-US" dirty="0"/>
          </a:p>
        </p:txBody>
      </p:sp>
      <p:sp>
        <p:nvSpPr>
          <p:cNvPr id="4" name="Slide Number Placeholder 3"/>
          <p:cNvSpPr>
            <a:spLocks noGrp="1"/>
          </p:cNvSpPr>
          <p:nvPr>
            <p:ph type="sldNum" sz="quarter" idx="5"/>
          </p:nvPr>
        </p:nvSpPr>
        <p:spPr/>
        <p:txBody>
          <a:bodyPr/>
          <a:lstStyle/>
          <a:p>
            <a:fld id="{4E05971D-A246-9F4A-AE02-82F0B9F30613}" type="slidenum">
              <a:rPr lang="en-US" smtClean="0"/>
              <a:t>7</a:t>
            </a:fld>
            <a:endParaRPr lang="en-US"/>
          </a:p>
        </p:txBody>
      </p:sp>
    </p:spTree>
    <p:extLst>
      <p:ext uri="{BB962C8B-B14F-4D97-AF65-F5344CB8AC3E}">
        <p14:creationId xmlns:p14="http://schemas.microsoft.com/office/powerpoint/2010/main" val="3022185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Cognitive ergonomics examines how human cognition affects interactions with systems in the workplace, with the goal of improving human and system performance</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Relevant topics include mental workload, decision-making, skilled performance, human-computer interaction, human reliability, work stress and training as these may relate to human-system design</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There is limited literature on cognitive ergonomics in health care although</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Knowledge work jobs such as nursing require high cognitive functioning processes such as attention, working memory, decision-making, and learning. </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Cognitive load is caused by the cognitive demands of work tasks which easily exceed the limitations of cognitive capacities.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“Causes of extraneous cognitive load in healthcare include inefficiency, distractions, interruptions, multitasking and stress</a:t>
            </a:r>
          </a:p>
          <a:p>
            <a:endParaRPr lang="en-US" dirty="0"/>
          </a:p>
        </p:txBody>
      </p:sp>
      <p:sp>
        <p:nvSpPr>
          <p:cNvPr id="4" name="Slide Number Placeholder 3"/>
          <p:cNvSpPr>
            <a:spLocks noGrp="1"/>
          </p:cNvSpPr>
          <p:nvPr>
            <p:ph type="sldNum" sz="quarter" idx="5"/>
          </p:nvPr>
        </p:nvSpPr>
        <p:spPr/>
        <p:txBody>
          <a:bodyPr/>
          <a:lstStyle/>
          <a:p>
            <a:fld id="{4E05971D-A246-9F4A-AE02-82F0B9F30613}" type="slidenum">
              <a:rPr lang="en-US" smtClean="0"/>
              <a:t>8</a:t>
            </a:fld>
            <a:endParaRPr lang="en-US"/>
          </a:p>
        </p:txBody>
      </p:sp>
    </p:spTree>
    <p:extLst>
      <p:ext uri="{BB962C8B-B14F-4D97-AF65-F5344CB8AC3E}">
        <p14:creationId xmlns:p14="http://schemas.microsoft.com/office/powerpoint/2010/main" val="30934307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Multiple studies show that nurses believe ADCs have increased their productivity and safety, thereby improving human performance. ADCs are viewed as useful, usable, accessible, credible, and valuable, tenets of good user experience.  </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 Studies from 2011 and 2023 show that overall, nurses are satisfied with ADCs. They feel that ADCs make their jobs safer and help provide safer patient </a:t>
            </a:r>
            <a:r>
              <a:rPr lang="en-US" sz="1800" b="0" i="0" u="none" strike="noStrike" dirty="0" err="1">
                <a:solidFill>
                  <a:srgbClr val="000000"/>
                </a:solidFill>
                <a:effectLst/>
                <a:latin typeface="Arial" panose="020B0604020202020204" pitchFamily="34" charset="0"/>
              </a:rPr>
              <a:t>care.Many</a:t>
            </a:r>
            <a:r>
              <a:rPr lang="en-US" sz="1800" b="0" i="0" u="none" strike="noStrike" dirty="0">
                <a:solidFill>
                  <a:srgbClr val="000000"/>
                </a:solidFill>
                <a:effectLst/>
                <a:latin typeface="Arial" panose="020B0604020202020204" pitchFamily="34" charset="0"/>
              </a:rPr>
              <a:t> nurses are able to use ADCs confidently after minimal training, but some say they need more training.</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Arial" panose="020B0604020202020204" pitchFamily="34" charset="0"/>
              </a:rPr>
              <a:t>Some cons not reflected in the slide are wait times, which some nurses reporting they having to wait in line to access the ADC, which can be a major difficulty</a:t>
            </a:r>
          </a:p>
          <a:p>
            <a:endParaRPr lang="en-US" dirty="0"/>
          </a:p>
        </p:txBody>
      </p:sp>
      <p:sp>
        <p:nvSpPr>
          <p:cNvPr id="4" name="Slide Number Placeholder 3"/>
          <p:cNvSpPr>
            <a:spLocks noGrp="1"/>
          </p:cNvSpPr>
          <p:nvPr>
            <p:ph type="sldNum" sz="quarter" idx="5"/>
          </p:nvPr>
        </p:nvSpPr>
        <p:spPr/>
        <p:txBody>
          <a:bodyPr/>
          <a:lstStyle/>
          <a:p>
            <a:fld id="{4E05971D-A246-9F4A-AE02-82F0B9F30613}" type="slidenum">
              <a:rPr lang="en-US" smtClean="0"/>
              <a:t>9</a:t>
            </a:fld>
            <a:endParaRPr lang="en-US"/>
          </a:p>
        </p:txBody>
      </p:sp>
    </p:spTree>
    <p:extLst>
      <p:ext uri="{BB962C8B-B14F-4D97-AF65-F5344CB8AC3E}">
        <p14:creationId xmlns:p14="http://schemas.microsoft.com/office/powerpoint/2010/main" val="14651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57250" y="1864169"/>
            <a:ext cx="9715500" cy="1262824"/>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714500" y="3367532"/>
            <a:ext cx="8001000" cy="150336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9/19/24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386AF1"/>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sz="3850" b="1" i="0">
                <a:solidFill>
                  <a:srgbClr val="386AF1"/>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9/19/24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386AF1"/>
                </a:solidFill>
                <a:latin typeface="Tahoma"/>
                <a:cs typeface="Tahoma"/>
              </a:defRPr>
            </a:lvl1pPr>
          </a:lstStyle>
          <a:p>
            <a:endParaRPr/>
          </a:p>
        </p:txBody>
      </p:sp>
      <p:sp>
        <p:nvSpPr>
          <p:cNvPr id="3" name="Holder 3"/>
          <p:cNvSpPr>
            <a:spLocks noGrp="1"/>
          </p:cNvSpPr>
          <p:nvPr>
            <p:ph sz="half" idx="2"/>
          </p:nvPr>
        </p:nvSpPr>
        <p:spPr>
          <a:xfrm>
            <a:off x="571500" y="1383093"/>
            <a:ext cx="4972050" cy="3968877"/>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886450" y="1383093"/>
            <a:ext cx="4972050" cy="3968877"/>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9/19/24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1" i="0">
                <a:solidFill>
                  <a:srgbClr val="386AF1"/>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9/19/24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9/19/24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2"/>
            <a:ext cx="11430000" cy="6000750"/>
          </a:xfrm>
          <a:custGeom>
            <a:avLst/>
            <a:gdLst/>
            <a:ahLst/>
            <a:cxnLst/>
            <a:rect l="l" t="t" r="r" b="b"/>
            <a:pathLst>
              <a:path w="11430000" h="6000750">
                <a:moveTo>
                  <a:pt x="11430000" y="0"/>
                </a:moveTo>
                <a:lnTo>
                  <a:pt x="0" y="0"/>
                </a:lnTo>
                <a:lnTo>
                  <a:pt x="0" y="6000750"/>
                </a:lnTo>
                <a:lnTo>
                  <a:pt x="11430000" y="6000750"/>
                </a:lnTo>
                <a:lnTo>
                  <a:pt x="11430000" y="0"/>
                </a:lnTo>
                <a:close/>
              </a:path>
            </a:pathLst>
          </a:custGeom>
          <a:solidFill>
            <a:srgbClr val="EEEFF5"/>
          </a:solidFill>
        </p:spPr>
        <p:txBody>
          <a:bodyPr wrap="square" lIns="0" tIns="0" rIns="0" bIns="0" rtlCol="0"/>
          <a:lstStyle/>
          <a:p>
            <a:endParaRPr/>
          </a:p>
        </p:txBody>
      </p:sp>
      <p:sp>
        <p:nvSpPr>
          <p:cNvPr id="2" name="Holder 2"/>
          <p:cNvSpPr>
            <a:spLocks noGrp="1"/>
          </p:cNvSpPr>
          <p:nvPr>
            <p:ph type="title"/>
          </p:nvPr>
        </p:nvSpPr>
        <p:spPr>
          <a:xfrm>
            <a:off x="1833956" y="421163"/>
            <a:ext cx="6716395" cy="1092200"/>
          </a:xfrm>
          <a:prstGeom prst="rect">
            <a:avLst/>
          </a:prstGeom>
        </p:spPr>
        <p:txBody>
          <a:bodyPr wrap="square" lIns="0" tIns="0" rIns="0" bIns="0">
            <a:spAutoFit/>
          </a:bodyPr>
          <a:lstStyle>
            <a:lvl1pPr>
              <a:defRPr sz="3200" b="1" i="0">
                <a:solidFill>
                  <a:srgbClr val="386AF1"/>
                </a:solidFill>
                <a:latin typeface="Tahoma"/>
                <a:cs typeface="Tahoma"/>
              </a:defRPr>
            </a:lvl1pPr>
          </a:lstStyle>
          <a:p>
            <a:endParaRPr/>
          </a:p>
        </p:txBody>
      </p:sp>
      <p:sp>
        <p:nvSpPr>
          <p:cNvPr id="3" name="Holder 3"/>
          <p:cNvSpPr>
            <a:spLocks noGrp="1"/>
          </p:cNvSpPr>
          <p:nvPr>
            <p:ph type="body" idx="1"/>
          </p:nvPr>
        </p:nvSpPr>
        <p:spPr>
          <a:xfrm>
            <a:off x="4884343" y="942276"/>
            <a:ext cx="5481320" cy="1930400"/>
          </a:xfrm>
          <a:prstGeom prst="rect">
            <a:avLst/>
          </a:prstGeom>
        </p:spPr>
        <p:txBody>
          <a:bodyPr wrap="square" lIns="0" tIns="0" rIns="0" bIns="0">
            <a:spAutoFit/>
          </a:bodyPr>
          <a:lstStyle>
            <a:lvl1pPr>
              <a:defRPr sz="3850" b="1" i="0">
                <a:solidFill>
                  <a:srgbClr val="386AF1"/>
                </a:solidFill>
                <a:latin typeface="Tahoma"/>
                <a:cs typeface="Tahoma"/>
              </a:defRPr>
            </a:lvl1pPr>
          </a:lstStyle>
          <a:p>
            <a:endParaRPr/>
          </a:p>
        </p:txBody>
      </p:sp>
      <p:sp>
        <p:nvSpPr>
          <p:cNvPr id="4" name="Holder 4"/>
          <p:cNvSpPr>
            <a:spLocks noGrp="1"/>
          </p:cNvSpPr>
          <p:nvPr>
            <p:ph type="ftr" sz="quarter" idx="5"/>
          </p:nvPr>
        </p:nvSpPr>
        <p:spPr>
          <a:xfrm>
            <a:off x="3886200" y="5592508"/>
            <a:ext cx="3657600" cy="300672"/>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571500" y="5592508"/>
            <a:ext cx="2628900" cy="300672"/>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9/19/24</a:t>
            </a:fld>
            <a:endParaRPr lang="en-US"/>
          </a:p>
        </p:txBody>
      </p:sp>
      <p:sp>
        <p:nvSpPr>
          <p:cNvPr id="6" name="Holder 6"/>
          <p:cNvSpPr>
            <a:spLocks noGrp="1"/>
          </p:cNvSpPr>
          <p:nvPr>
            <p:ph type="sldNum" sz="quarter" idx="7"/>
          </p:nvPr>
        </p:nvSpPr>
        <p:spPr>
          <a:xfrm>
            <a:off x="8229600" y="5592508"/>
            <a:ext cx="2628900" cy="300672"/>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3.sv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hyperlink" Target="https://doi.org/10.1186/s40359-019-0349-1" TargetMode="External"/><Relationship Id="rId3" Type="http://schemas.openxmlformats.org/officeDocument/2006/relationships/slideLayout" Target="../slideLayouts/slideLayout2.xml"/><Relationship Id="rId7" Type="http://schemas.openxmlformats.org/officeDocument/2006/relationships/hyperlink" Target="https://doi.org/10.1007/s10916-023-01953-0" TargetMode="Externa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hyperlink" Target="https://doi.org/10.1177/0018720815581940" TargetMode="External"/><Relationship Id="rId5" Type="http://schemas.openxmlformats.org/officeDocument/2006/relationships/hyperlink" Target="https://doi.org/10.7759/cureus.44258" TargetMode="External"/><Relationship Id="rId10" Type="http://schemas.openxmlformats.org/officeDocument/2006/relationships/image" Target="../media/image4.png"/><Relationship Id="rId4" Type="http://schemas.openxmlformats.org/officeDocument/2006/relationships/notesSlide" Target="../notesSlides/notesSlide11.xml"/><Relationship Id="rId9" Type="http://schemas.openxmlformats.org/officeDocument/2006/relationships/hyperlink" Target="https://doi.org/10.1177/0897190013507082"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4.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jp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notesSlide" Target="../notesSlides/notesSlide6.xml"/><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body" idx="1"/>
          </p:nvPr>
        </p:nvSpPr>
        <p:spPr>
          <a:xfrm>
            <a:off x="4884343" y="942276"/>
            <a:ext cx="5481320" cy="2518190"/>
          </a:xfrm>
          <a:prstGeom prst="rect">
            <a:avLst/>
          </a:prstGeom>
        </p:spPr>
        <p:txBody>
          <a:bodyPr vert="horz" wrap="square" lIns="0" tIns="17145" rIns="0" bIns="0" rtlCol="0">
            <a:spAutoFit/>
          </a:bodyPr>
          <a:lstStyle/>
          <a:p>
            <a:pPr marL="12700" marR="5080">
              <a:lnSpc>
                <a:spcPct val="108000"/>
              </a:lnSpc>
              <a:spcBef>
                <a:spcPts val="135"/>
              </a:spcBef>
            </a:pPr>
            <a:r>
              <a:rPr spc="-409" dirty="0"/>
              <a:t>Human</a:t>
            </a:r>
            <a:r>
              <a:rPr spc="-345" dirty="0"/>
              <a:t> </a:t>
            </a:r>
            <a:r>
              <a:rPr lang="en-US" spc="-135" dirty="0"/>
              <a:t>Performance Controls</a:t>
            </a:r>
            <a:r>
              <a:rPr spc="-135" dirty="0"/>
              <a:t> </a:t>
            </a:r>
            <a:r>
              <a:rPr lang="en-US" spc="-310" dirty="0"/>
              <a:t>Applied to Automated Dispensing Cabinets</a:t>
            </a:r>
            <a:endParaRPr spc="-65" dirty="0"/>
          </a:p>
        </p:txBody>
      </p:sp>
      <p:sp>
        <p:nvSpPr>
          <p:cNvPr id="3" name="object 3"/>
          <p:cNvSpPr txBox="1"/>
          <p:nvPr/>
        </p:nvSpPr>
        <p:spPr>
          <a:xfrm>
            <a:off x="5105400" y="4911725"/>
            <a:ext cx="5917565" cy="627288"/>
          </a:xfrm>
          <a:prstGeom prst="rect">
            <a:avLst/>
          </a:prstGeom>
        </p:spPr>
        <p:txBody>
          <a:bodyPr vert="horz" wrap="square" lIns="0" tIns="4445" rIns="0" bIns="0" rtlCol="0">
            <a:spAutoFit/>
          </a:bodyPr>
          <a:lstStyle/>
          <a:p>
            <a:pPr marL="12700" marR="5080">
              <a:lnSpc>
                <a:spcPct val="153700"/>
              </a:lnSpc>
              <a:spcBef>
                <a:spcPts val="35"/>
              </a:spcBef>
            </a:pPr>
            <a:endParaRPr lang="en-US" sz="1250" b="1" spc="70" dirty="0">
              <a:solidFill>
                <a:srgbClr val="262424"/>
              </a:solidFill>
              <a:latin typeface="Tahoma"/>
              <a:cs typeface="Tahoma"/>
            </a:endParaRPr>
          </a:p>
          <a:p>
            <a:pPr marL="12700" marR="5080">
              <a:lnSpc>
                <a:spcPct val="153700"/>
              </a:lnSpc>
              <a:spcBef>
                <a:spcPts val="35"/>
              </a:spcBef>
            </a:pPr>
            <a:r>
              <a:rPr sz="1600" b="1" spc="70" dirty="0">
                <a:solidFill>
                  <a:srgbClr val="262424"/>
                </a:solidFill>
                <a:latin typeface="Tahoma"/>
                <a:cs typeface="Tahoma"/>
              </a:rPr>
              <a:t>by</a:t>
            </a:r>
            <a:r>
              <a:rPr sz="1600" b="1" spc="125" dirty="0">
                <a:solidFill>
                  <a:srgbClr val="262424"/>
                </a:solidFill>
                <a:latin typeface="Tahoma"/>
                <a:cs typeface="Tahoma"/>
              </a:rPr>
              <a:t> </a:t>
            </a:r>
            <a:r>
              <a:rPr lang="en-US" sz="1600" b="1" dirty="0">
                <a:solidFill>
                  <a:srgbClr val="262424"/>
                </a:solidFill>
                <a:latin typeface="Tahoma"/>
                <a:cs typeface="Tahoma"/>
              </a:rPr>
              <a:t>Asha Golveo</a:t>
            </a:r>
            <a:endParaRPr sz="1600" dirty="0">
              <a:latin typeface="Tahoma"/>
              <a:cs typeface="Tahoma"/>
            </a:endParaRPr>
          </a:p>
        </p:txBody>
      </p:sp>
      <p:pic>
        <p:nvPicPr>
          <p:cNvPr id="8" name="object 8"/>
          <p:cNvPicPr/>
          <p:nvPr/>
        </p:nvPicPr>
        <p:blipFill>
          <a:blip r:embed="rId5">
            <a:extLst>
              <a:ext uri="{28A0092B-C50C-407E-A947-70E740481C1C}">
                <a14:useLocalDpi xmlns:a14="http://schemas.microsoft.com/office/drawing/2010/main" val="0"/>
              </a:ext>
            </a:extLst>
          </a:blip>
          <a:srcRect/>
          <a:stretch/>
        </p:blipFill>
        <p:spPr>
          <a:xfrm>
            <a:off x="187248" y="492125"/>
            <a:ext cx="4286250" cy="5140325"/>
          </a:xfrm>
          <a:prstGeom prst="rect">
            <a:avLst/>
          </a:prstGeom>
        </p:spPr>
      </p:pic>
      <p:pic>
        <p:nvPicPr>
          <p:cNvPr id="12" name="Video 11">
            <a:extLst>
              <a:ext uri="{FF2B5EF4-FFF2-40B4-BE49-F238E27FC236}">
                <a16:creationId xmlns:a16="http://schemas.microsoft.com/office/drawing/2014/main" id="{83A8368A-BEBA-5990-756E-A5A42A954E8F}"/>
              </a:ext>
            </a:extLst>
          </p:cNvPr>
          <p:cNvPicPr>
            <a:extLst>
              <a:ext uri="{51228E76-BA90-4043-B771-695A4F85340A}">
                <alf:liveFeedProps xmlns:alf="http://schemas.microsoft.com/office/drawing/2021/livefeed"/>
              </a:ext>
            </a:extLst>
          </p:cNvPicPr>
          <p:nvPr/>
        </p:nvPicPr>
        <p:blipFill>
          <a:blip r:embed="rId6">
            <a:extLst>
              <a:ext uri="{96DAC541-7B7A-43D3-8B79-37D633B846F1}">
                <asvg:svgBlip xmlns:asvg="http://schemas.microsoft.com/office/drawing/2016/SVG/main" r:embed="rId7"/>
              </a:ext>
            </a:extLst>
          </a:blip>
          <a:srcRect l="21875" r="21875"/>
          <a:stretch>
            <a:fillRect/>
          </a:stretch>
        </p:blipFill>
        <p:spPr>
          <a:xfrm>
            <a:off x="9553804" y="4137254"/>
            <a:ext cx="1804035" cy="1804035"/>
          </a:xfrm>
          <a:prstGeom prst="ellipse">
            <a:avLst/>
          </a:prstGeom>
        </p:spPr>
      </p:pic>
      <p:pic>
        <p:nvPicPr>
          <p:cNvPr id="13" name="Camera 12">
            <a:extLst>
              <a:ext uri="{FF2B5EF4-FFF2-40B4-BE49-F238E27FC236}">
                <a16:creationId xmlns:a16="http://schemas.microsoft.com/office/drawing/2014/main" id="{BABCA546-E957-5D6E-8E6D-08F71DBEAE80}"/>
              </a:ext>
            </a:extLst>
          </p:cNvPr>
          <p:cNvPicPr>
            <a:picLocks noChangeAspect="1"/>
            <a:extLst>
              <a:ext uri="{51228E76-BA90-4043-B771-695A4F85340A}">
                <alf:liveFeedProps xmlns:alf="http://schemas.microsoft.com/office/drawing/2021/livefeed"/>
              </a:ext>
            </a:extLst>
          </p:cNvPicPr>
          <p:nvPr/>
        </p:nvPicPr>
        <p:blipFill>
          <a:blip r:embed="rId6">
            <a:extLst>
              <a:ext uri="{96DAC541-7B7A-43D3-8B79-37D633B846F1}">
                <asvg:svgBlip xmlns:asvg="http://schemas.microsoft.com/office/drawing/2016/SVG/main" r:embed="rId7"/>
              </a:ext>
            </a:extLst>
          </a:blip>
          <a:stretch>
            <a:fillRect/>
          </a:stretch>
        </p:blipFill>
        <p:spPr>
          <a:xfrm>
            <a:off x="9553804" y="4137254"/>
            <a:ext cx="1804035" cy="1804035"/>
          </a:xfrm>
          <a:prstGeom prst="ellipse">
            <a:avLst/>
          </a:prstGeom>
        </p:spPr>
      </p:pic>
      <p:pic>
        <p:nvPicPr>
          <p:cNvPr id="14" name="Camera 13">
            <a:extLst>
              <a:ext uri="{FF2B5EF4-FFF2-40B4-BE49-F238E27FC236}">
                <a16:creationId xmlns:a16="http://schemas.microsoft.com/office/drawing/2014/main" id="{441A0BFE-D57D-A93D-B0C4-4A5C2E7C002F}"/>
              </a:ext>
            </a:extLst>
          </p:cNvPr>
          <p:cNvPicPr>
            <a:picLocks noChangeAspect="1"/>
            <a:extLst>
              <a:ext uri="{51228E76-BA90-4043-B771-695A4F85340A}">
                <alf:liveFeedProps xmlns:alf="http://schemas.microsoft.com/office/drawing/2021/livefeed"/>
              </a:ext>
            </a:extLst>
          </p:cNvPicPr>
          <p:nvPr/>
        </p:nvPicPr>
        <p:blipFill>
          <a:blip r:embed="rId6">
            <a:extLst>
              <a:ext uri="{96DAC541-7B7A-43D3-8B79-37D633B846F1}">
                <asvg:svgBlip xmlns:asvg="http://schemas.microsoft.com/office/drawing/2016/SVG/main" r:embed="rId7"/>
              </a:ext>
            </a:extLst>
          </a:blip>
          <a:stretch>
            <a:fillRect/>
          </a:stretch>
        </p:blipFill>
        <p:spPr>
          <a:xfrm flipV="1">
            <a:off x="9553804" y="5941289"/>
            <a:ext cx="45719" cy="45719"/>
          </a:xfrm>
          <a:prstGeom prst="ellipse">
            <a:avLst/>
          </a:prstGeom>
        </p:spPr>
      </p:pic>
      <p:pic>
        <p:nvPicPr>
          <p:cNvPr id="17" name="Audio 16">
            <a:extLst>
              <a:ext uri="{FF2B5EF4-FFF2-40B4-BE49-F238E27FC236}">
                <a16:creationId xmlns:a16="http://schemas.microsoft.com/office/drawing/2014/main" id="{B9EECC03-EE34-BC1E-7106-F0EA11D9429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464800" y="504825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660"/>
    </mc:Choice>
    <mc:Fallback>
      <p:transition spd="slow" advTm="8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1"/>
            <a:ext cx="10622280" cy="6001385"/>
          </a:xfrm>
          <a:custGeom>
            <a:avLst/>
            <a:gdLst/>
            <a:ahLst/>
            <a:cxnLst/>
            <a:rect l="l" t="t" r="r" b="b"/>
            <a:pathLst>
              <a:path w="10622280" h="6001385">
                <a:moveTo>
                  <a:pt x="10621655" y="0"/>
                </a:moveTo>
                <a:lnTo>
                  <a:pt x="0" y="0"/>
                </a:lnTo>
                <a:lnTo>
                  <a:pt x="0" y="6001235"/>
                </a:lnTo>
                <a:lnTo>
                  <a:pt x="10621655" y="6001235"/>
                </a:lnTo>
                <a:lnTo>
                  <a:pt x="10621655" y="0"/>
                </a:lnTo>
                <a:close/>
              </a:path>
            </a:pathLst>
          </a:custGeom>
          <a:solidFill>
            <a:srgbClr val="EEEFF5"/>
          </a:solidFill>
        </p:spPr>
        <p:txBody>
          <a:bodyPr wrap="square" lIns="0" tIns="0" rIns="0" bIns="0" rtlCol="0"/>
          <a:lstStyle/>
          <a:p>
            <a:endParaRPr dirty="0"/>
          </a:p>
        </p:txBody>
      </p:sp>
      <p:sp>
        <p:nvSpPr>
          <p:cNvPr id="3" name="object 3"/>
          <p:cNvSpPr txBox="1">
            <a:spLocks noGrp="1"/>
          </p:cNvSpPr>
          <p:nvPr>
            <p:ph type="title"/>
          </p:nvPr>
        </p:nvSpPr>
        <p:spPr>
          <a:xfrm>
            <a:off x="1066800" y="345741"/>
            <a:ext cx="5915660" cy="440762"/>
          </a:xfrm>
          <a:prstGeom prst="rect">
            <a:avLst/>
          </a:prstGeom>
        </p:spPr>
        <p:txBody>
          <a:bodyPr vert="horz" wrap="square" lIns="0" tIns="11430" rIns="0" bIns="0" rtlCol="0">
            <a:spAutoFit/>
          </a:bodyPr>
          <a:lstStyle/>
          <a:p>
            <a:pPr marL="12700" marR="5080">
              <a:lnSpc>
                <a:spcPct val="110300"/>
              </a:lnSpc>
              <a:spcBef>
                <a:spcPts val="90"/>
              </a:spcBef>
            </a:pPr>
            <a:r>
              <a:rPr lang="en-US" sz="2800" spc="-250" dirty="0"/>
              <a:t>Cognitive Ergonomics Assessment</a:t>
            </a:r>
            <a:endParaRPr sz="2950" dirty="0"/>
          </a:p>
        </p:txBody>
      </p:sp>
      <p:grpSp>
        <p:nvGrpSpPr>
          <p:cNvPr id="15" name="object 15"/>
          <p:cNvGrpSpPr/>
          <p:nvPr/>
        </p:nvGrpSpPr>
        <p:grpSpPr>
          <a:xfrm>
            <a:off x="3542018" y="2893450"/>
            <a:ext cx="868044" cy="345440"/>
            <a:chOff x="1777050" y="3009468"/>
            <a:chExt cx="868044" cy="345440"/>
          </a:xfrm>
        </p:grpSpPr>
        <p:sp>
          <p:nvSpPr>
            <p:cNvPr id="16" name="object 16"/>
            <p:cNvSpPr/>
            <p:nvPr/>
          </p:nvSpPr>
          <p:spPr>
            <a:xfrm>
              <a:off x="2113402" y="3152471"/>
              <a:ext cx="531495" cy="62230"/>
            </a:xfrm>
            <a:custGeom>
              <a:avLst/>
              <a:gdLst/>
              <a:ahLst/>
              <a:cxnLst/>
              <a:rect l="l" t="t" r="r" b="b"/>
              <a:pathLst>
                <a:path w="531494" h="62230">
                  <a:moveTo>
                    <a:pt x="531082" y="0"/>
                  </a:moveTo>
                  <a:lnTo>
                    <a:pt x="0" y="0"/>
                  </a:lnTo>
                  <a:lnTo>
                    <a:pt x="0" y="61959"/>
                  </a:lnTo>
                  <a:lnTo>
                    <a:pt x="531082" y="61959"/>
                  </a:lnTo>
                  <a:lnTo>
                    <a:pt x="531082" y="0"/>
                  </a:lnTo>
                  <a:close/>
                </a:path>
              </a:pathLst>
            </a:custGeom>
            <a:solidFill>
              <a:srgbClr val="BCC8DF">
                <a:alpha val="70199"/>
              </a:srgbClr>
            </a:solidFill>
          </p:spPr>
          <p:txBody>
            <a:bodyPr wrap="square" lIns="0" tIns="0" rIns="0" bIns="0" rtlCol="0"/>
            <a:lstStyle/>
            <a:p>
              <a:endParaRPr/>
            </a:p>
          </p:txBody>
        </p:sp>
        <p:sp>
          <p:nvSpPr>
            <p:cNvPr id="17" name="object 17"/>
            <p:cNvSpPr/>
            <p:nvPr/>
          </p:nvSpPr>
          <p:spPr>
            <a:xfrm>
              <a:off x="2113402" y="3152471"/>
              <a:ext cx="531495" cy="62230"/>
            </a:xfrm>
            <a:custGeom>
              <a:avLst/>
              <a:gdLst/>
              <a:ahLst/>
              <a:cxnLst/>
              <a:rect l="l" t="t" r="r" b="b"/>
              <a:pathLst>
                <a:path w="531494" h="62230">
                  <a:moveTo>
                    <a:pt x="531082" y="0"/>
                  </a:moveTo>
                  <a:lnTo>
                    <a:pt x="0" y="0"/>
                  </a:lnTo>
                  <a:lnTo>
                    <a:pt x="0" y="61959"/>
                  </a:lnTo>
                  <a:lnTo>
                    <a:pt x="531082" y="61959"/>
                  </a:lnTo>
                  <a:lnTo>
                    <a:pt x="531082" y="0"/>
                  </a:lnTo>
                  <a:close/>
                </a:path>
              </a:pathLst>
            </a:custGeom>
            <a:solidFill>
              <a:srgbClr val="FFFFFF">
                <a:alpha val="70199"/>
              </a:srgbClr>
            </a:solidFill>
          </p:spPr>
          <p:txBody>
            <a:bodyPr wrap="square" lIns="0" tIns="0" rIns="0" bIns="0" rtlCol="0"/>
            <a:lstStyle/>
            <a:p>
              <a:endParaRPr/>
            </a:p>
          </p:txBody>
        </p:sp>
        <p:sp>
          <p:nvSpPr>
            <p:cNvPr id="18" name="object 18"/>
            <p:cNvSpPr/>
            <p:nvPr/>
          </p:nvSpPr>
          <p:spPr>
            <a:xfrm>
              <a:off x="1777050" y="3009468"/>
              <a:ext cx="336550" cy="345440"/>
            </a:xfrm>
            <a:custGeom>
              <a:avLst/>
              <a:gdLst/>
              <a:ahLst/>
              <a:cxnLst/>
              <a:rect l="l" t="t" r="r" b="b"/>
              <a:pathLst>
                <a:path w="336550" h="345439">
                  <a:moveTo>
                    <a:pt x="265647" y="0"/>
                  </a:moveTo>
                  <a:lnTo>
                    <a:pt x="70716" y="0"/>
                  </a:lnTo>
                  <a:lnTo>
                    <a:pt x="65795" y="483"/>
                  </a:lnTo>
                  <a:lnTo>
                    <a:pt x="29504" y="15519"/>
                  </a:lnTo>
                  <a:lnTo>
                    <a:pt x="3859" y="51302"/>
                  </a:lnTo>
                  <a:lnTo>
                    <a:pt x="0" y="70716"/>
                  </a:lnTo>
                  <a:lnTo>
                    <a:pt x="0" y="269530"/>
                  </a:lnTo>
                  <a:lnTo>
                    <a:pt x="0" y="274487"/>
                  </a:lnTo>
                  <a:lnTo>
                    <a:pt x="15519" y="315699"/>
                  </a:lnTo>
                  <a:lnTo>
                    <a:pt x="51314" y="341344"/>
                  </a:lnTo>
                  <a:lnTo>
                    <a:pt x="70716" y="345203"/>
                  </a:lnTo>
                  <a:lnTo>
                    <a:pt x="265647" y="345203"/>
                  </a:lnTo>
                  <a:lnTo>
                    <a:pt x="306847" y="329684"/>
                  </a:lnTo>
                  <a:lnTo>
                    <a:pt x="332493" y="293889"/>
                  </a:lnTo>
                  <a:lnTo>
                    <a:pt x="336352" y="274487"/>
                  </a:lnTo>
                  <a:lnTo>
                    <a:pt x="336352" y="70716"/>
                  </a:lnTo>
                  <a:lnTo>
                    <a:pt x="320844" y="29504"/>
                  </a:lnTo>
                  <a:lnTo>
                    <a:pt x="285049" y="3859"/>
                  </a:lnTo>
                  <a:lnTo>
                    <a:pt x="270568" y="483"/>
                  </a:lnTo>
                  <a:lnTo>
                    <a:pt x="265647" y="0"/>
                  </a:lnTo>
                  <a:close/>
                </a:path>
              </a:pathLst>
            </a:custGeom>
            <a:solidFill>
              <a:srgbClr val="EEEFF5"/>
            </a:solidFill>
          </p:spPr>
          <p:txBody>
            <a:bodyPr wrap="square" lIns="0" tIns="0" rIns="0" bIns="0" rtlCol="0"/>
            <a:lstStyle/>
            <a:p>
              <a:endParaRPr/>
            </a:p>
          </p:txBody>
        </p:sp>
        <p:sp>
          <p:nvSpPr>
            <p:cNvPr id="19" name="object 19"/>
            <p:cNvSpPr/>
            <p:nvPr/>
          </p:nvSpPr>
          <p:spPr>
            <a:xfrm>
              <a:off x="1777050" y="3009468"/>
              <a:ext cx="336550" cy="345440"/>
            </a:xfrm>
            <a:custGeom>
              <a:avLst/>
              <a:gdLst/>
              <a:ahLst/>
              <a:cxnLst/>
              <a:rect l="l" t="t" r="r" b="b"/>
              <a:pathLst>
                <a:path w="336550" h="345439">
                  <a:moveTo>
                    <a:pt x="260679" y="0"/>
                  </a:moveTo>
                  <a:lnTo>
                    <a:pt x="75685" y="0"/>
                  </a:lnTo>
                  <a:lnTo>
                    <a:pt x="68225" y="360"/>
                  </a:lnTo>
                  <a:lnTo>
                    <a:pt x="27694" y="17147"/>
                  </a:lnTo>
                  <a:lnTo>
                    <a:pt x="3246" y="53739"/>
                  </a:lnTo>
                  <a:lnTo>
                    <a:pt x="0" y="75685"/>
                  </a:lnTo>
                  <a:lnTo>
                    <a:pt x="0" y="269530"/>
                  </a:lnTo>
                  <a:lnTo>
                    <a:pt x="12745" y="311575"/>
                  </a:lnTo>
                  <a:lnTo>
                    <a:pt x="46723" y="339444"/>
                  </a:lnTo>
                  <a:lnTo>
                    <a:pt x="75685" y="345203"/>
                  </a:lnTo>
                  <a:lnTo>
                    <a:pt x="260679" y="345203"/>
                  </a:lnTo>
                  <a:lnTo>
                    <a:pt x="302728" y="332459"/>
                  </a:lnTo>
                  <a:lnTo>
                    <a:pt x="330593" y="298492"/>
                  </a:lnTo>
                  <a:lnTo>
                    <a:pt x="336352" y="269530"/>
                  </a:lnTo>
                  <a:lnTo>
                    <a:pt x="336352" y="75685"/>
                  </a:lnTo>
                  <a:lnTo>
                    <a:pt x="323612" y="33623"/>
                  </a:lnTo>
                  <a:lnTo>
                    <a:pt x="289640" y="5759"/>
                  </a:lnTo>
                  <a:lnTo>
                    <a:pt x="260679" y="0"/>
                  </a:lnTo>
                  <a:close/>
                </a:path>
              </a:pathLst>
            </a:custGeom>
            <a:solidFill>
              <a:srgbClr val="BCC8DF">
                <a:alpha val="70199"/>
              </a:srgbClr>
            </a:solidFill>
          </p:spPr>
          <p:txBody>
            <a:bodyPr wrap="square" lIns="0" tIns="0" rIns="0" bIns="0" rtlCol="0"/>
            <a:lstStyle/>
            <a:p>
              <a:endParaRPr/>
            </a:p>
          </p:txBody>
        </p:sp>
        <p:sp>
          <p:nvSpPr>
            <p:cNvPr id="20" name="object 20"/>
            <p:cNvSpPr/>
            <p:nvPr/>
          </p:nvSpPr>
          <p:spPr>
            <a:xfrm>
              <a:off x="1777050" y="3009468"/>
              <a:ext cx="336550" cy="345440"/>
            </a:xfrm>
            <a:custGeom>
              <a:avLst/>
              <a:gdLst/>
              <a:ahLst/>
              <a:cxnLst/>
              <a:rect l="l" t="t" r="r" b="b"/>
              <a:pathLst>
                <a:path w="336550" h="345439">
                  <a:moveTo>
                    <a:pt x="260679" y="0"/>
                  </a:moveTo>
                  <a:lnTo>
                    <a:pt x="75685" y="0"/>
                  </a:lnTo>
                  <a:lnTo>
                    <a:pt x="68225" y="360"/>
                  </a:lnTo>
                  <a:lnTo>
                    <a:pt x="27694" y="17147"/>
                  </a:lnTo>
                  <a:lnTo>
                    <a:pt x="3246" y="53739"/>
                  </a:lnTo>
                  <a:lnTo>
                    <a:pt x="0" y="75685"/>
                  </a:lnTo>
                  <a:lnTo>
                    <a:pt x="0" y="269530"/>
                  </a:lnTo>
                  <a:lnTo>
                    <a:pt x="12745" y="311575"/>
                  </a:lnTo>
                  <a:lnTo>
                    <a:pt x="46723" y="339444"/>
                  </a:lnTo>
                  <a:lnTo>
                    <a:pt x="75685" y="345203"/>
                  </a:lnTo>
                  <a:lnTo>
                    <a:pt x="260679" y="345203"/>
                  </a:lnTo>
                  <a:lnTo>
                    <a:pt x="302728" y="332459"/>
                  </a:lnTo>
                  <a:lnTo>
                    <a:pt x="330593" y="298492"/>
                  </a:lnTo>
                  <a:lnTo>
                    <a:pt x="336352" y="269530"/>
                  </a:lnTo>
                  <a:lnTo>
                    <a:pt x="336352" y="75685"/>
                  </a:lnTo>
                  <a:lnTo>
                    <a:pt x="323612" y="33623"/>
                  </a:lnTo>
                  <a:lnTo>
                    <a:pt x="289640" y="5759"/>
                  </a:lnTo>
                  <a:lnTo>
                    <a:pt x="260679" y="0"/>
                  </a:lnTo>
                  <a:close/>
                </a:path>
              </a:pathLst>
            </a:custGeom>
            <a:solidFill>
              <a:srgbClr val="FFFFFF">
                <a:alpha val="70199"/>
              </a:srgbClr>
            </a:solidFill>
          </p:spPr>
          <p:txBody>
            <a:bodyPr wrap="square" lIns="0" tIns="0" rIns="0" bIns="0" rtlCol="0"/>
            <a:lstStyle/>
            <a:p>
              <a:endParaRPr dirty="0"/>
            </a:p>
          </p:txBody>
        </p:sp>
      </p:grpSp>
      <p:sp>
        <p:nvSpPr>
          <p:cNvPr id="33" name="TextBox 32">
            <a:extLst>
              <a:ext uri="{FF2B5EF4-FFF2-40B4-BE49-F238E27FC236}">
                <a16:creationId xmlns:a16="http://schemas.microsoft.com/office/drawing/2014/main" id="{05519ADB-64B5-EA1C-F202-DC00595C740D}"/>
              </a:ext>
            </a:extLst>
          </p:cNvPr>
          <p:cNvSpPr txBox="1"/>
          <p:nvPr/>
        </p:nvSpPr>
        <p:spPr>
          <a:xfrm>
            <a:off x="990600" y="955424"/>
            <a:ext cx="7071583" cy="1846659"/>
          </a:xfrm>
          <a:prstGeom prst="rect">
            <a:avLst/>
          </a:prstGeom>
          <a:noFill/>
        </p:spPr>
        <p:txBody>
          <a:bodyPr wrap="square" rtlCol="0">
            <a:spAutoFit/>
          </a:bodyPr>
          <a:lstStyle/>
          <a:p>
            <a:pPr marL="285750" indent="-285750" rtl="0" fontAlgn="base">
              <a:spcBef>
                <a:spcPts val="0"/>
              </a:spcBef>
              <a:spcAft>
                <a:spcPts val="0"/>
              </a:spcAft>
              <a:buFont typeface="Wingdings" pitchFamily="2" charset="2"/>
              <a:buChar char="Ø"/>
            </a:pPr>
            <a:r>
              <a:rPr lang="en-US" sz="1400" b="0" i="0" u="none" strike="noStrike" dirty="0">
                <a:solidFill>
                  <a:srgbClr val="000000"/>
                </a:solidFill>
                <a:effectLst/>
                <a:latin typeface="Arial" panose="020B0604020202020204" pitchFamily="34" charset="0"/>
              </a:rPr>
              <a:t>Cognitive load is difficult to measure in clinical practice.</a:t>
            </a:r>
          </a:p>
          <a:p>
            <a:pPr marL="285750" indent="-285750" rtl="0" fontAlgn="base">
              <a:spcBef>
                <a:spcPts val="0"/>
              </a:spcBef>
              <a:spcAft>
                <a:spcPts val="0"/>
              </a:spcAft>
              <a:buFont typeface="Wingdings" pitchFamily="2" charset="2"/>
              <a:buChar char="Ø"/>
            </a:pPr>
            <a:r>
              <a:rPr lang="en-US" sz="1400" dirty="0">
                <a:solidFill>
                  <a:srgbClr val="000000"/>
                </a:solidFill>
                <a:latin typeface="Arial" panose="020B0604020202020204" pitchFamily="34" charset="0"/>
              </a:rPr>
              <a:t>NASA-TLX is a widely used assessment tool, measuring perceived cognitive load through self-assessment</a:t>
            </a:r>
          </a:p>
          <a:p>
            <a:pPr marL="285750" indent="-285750" rtl="0" fontAlgn="base">
              <a:spcBef>
                <a:spcPts val="0"/>
              </a:spcBef>
              <a:spcAft>
                <a:spcPts val="0"/>
              </a:spcAft>
              <a:buFont typeface="Wingdings" pitchFamily="2" charset="2"/>
              <a:buChar char="Ø"/>
            </a:pPr>
            <a:endParaRPr lang="en-US" dirty="0">
              <a:solidFill>
                <a:srgbClr val="000000"/>
              </a:solidFill>
              <a:latin typeface="Arial" panose="020B0604020202020204" pitchFamily="34" charset="0"/>
            </a:endParaRPr>
          </a:p>
          <a:p>
            <a:pPr marL="285750" indent="-285750" rtl="0" fontAlgn="base">
              <a:spcBef>
                <a:spcPts val="0"/>
              </a:spcBef>
              <a:spcAft>
                <a:spcPts val="0"/>
              </a:spcAft>
              <a:buFont typeface="Wingdings" pitchFamily="2" charset="2"/>
              <a:buChar char="Ø"/>
            </a:pPr>
            <a:endParaRPr lang="en-US" dirty="0">
              <a:solidFill>
                <a:srgbClr val="000000"/>
              </a:solidFill>
              <a:latin typeface="Arial" panose="020B0604020202020204" pitchFamily="34" charset="0"/>
            </a:endParaRPr>
          </a:p>
          <a:p>
            <a:pPr marL="285750" indent="-285750" rtl="0" fontAlgn="base">
              <a:spcBef>
                <a:spcPts val="0"/>
              </a:spcBef>
              <a:spcAft>
                <a:spcPts val="0"/>
              </a:spcAft>
              <a:buFont typeface="Wingdings" pitchFamily="2" charset="2"/>
              <a:buChar char="Ø"/>
            </a:pPr>
            <a:endParaRPr lang="en-US" dirty="0">
              <a:solidFill>
                <a:srgbClr val="000000"/>
              </a:solidFill>
              <a:latin typeface="Arial" panose="020B0604020202020204" pitchFamily="34" charset="0"/>
            </a:endParaRPr>
          </a:p>
          <a:p>
            <a:pPr rtl="0" fontAlgn="base">
              <a:spcBef>
                <a:spcPts val="0"/>
              </a:spcBef>
              <a:spcAft>
                <a:spcPts val="0"/>
              </a:spcAft>
            </a:pPr>
            <a:endParaRPr lang="en-US" dirty="0">
              <a:solidFill>
                <a:srgbClr val="000000"/>
              </a:solidFill>
              <a:latin typeface="Arial" panose="020B0604020202020204" pitchFamily="34" charset="0"/>
            </a:endParaRPr>
          </a:p>
        </p:txBody>
      </p:sp>
      <p:sp>
        <p:nvSpPr>
          <p:cNvPr id="4" name="TextBox 3">
            <a:extLst>
              <a:ext uri="{FF2B5EF4-FFF2-40B4-BE49-F238E27FC236}">
                <a16:creationId xmlns:a16="http://schemas.microsoft.com/office/drawing/2014/main" id="{1A95C4D2-A2B2-0539-57E1-C2F823F965EF}"/>
              </a:ext>
            </a:extLst>
          </p:cNvPr>
          <p:cNvSpPr txBox="1"/>
          <p:nvPr/>
        </p:nvSpPr>
        <p:spPr>
          <a:xfrm>
            <a:off x="1515842" y="1719513"/>
            <a:ext cx="2884084" cy="1384995"/>
          </a:xfrm>
          <a:prstGeom prst="rect">
            <a:avLst/>
          </a:prstGeom>
          <a:noFill/>
        </p:spPr>
        <p:txBody>
          <a:bodyPr wrap="square" rtlCol="0">
            <a:spAutoFit/>
          </a:bodyPr>
          <a:lstStyle/>
          <a:p>
            <a:pPr marL="285750" lvl="2" indent="-285750" algn="l" rtl="0" fontAlgn="base">
              <a:buFont typeface="Arial" panose="020B0604020202020204" pitchFamily="34" charset="0"/>
              <a:buChar char="•"/>
            </a:pPr>
            <a:r>
              <a:rPr lang="en-US" sz="1400" dirty="0">
                <a:solidFill>
                  <a:srgbClr val="000000"/>
                </a:solidFill>
                <a:latin typeface="Arial" panose="020B0604020202020204" pitchFamily="34" charset="0"/>
              </a:rPr>
              <a:t>Mental demand</a:t>
            </a:r>
          </a:p>
          <a:p>
            <a:pPr marL="285750" lvl="2" indent="-285750" algn="l" rtl="0" fontAlgn="base">
              <a:buFont typeface="Arial" panose="020B0604020202020204" pitchFamily="34" charset="0"/>
              <a:buChar char="•"/>
            </a:pPr>
            <a:r>
              <a:rPr lang="en-US" sz="1400" b="0" i="0" u="none" strike="noStrike" dirty="0">
                <a:solidFill>
                  <a:srgbClr val="000000"/>
                </a:solidFill>
                <a:effectLst/>
                <a:latin typeface="Arial" panose="020B0604020202020204" pitchFamily="34" charset="0"/>
              </a:rPr>
              <a:t>Physical demand</a:t>
            </a:r>
          </a:p>
          <a:p>
            <a:pPr marL="285750" lvl="2" indent="-285750" algn="l" rtl="0" fontAlgn="base">
              <a:buFont typeface="Arial" panose="020B0604020202020204" pitchFamily="34" charset="0"/>
              <a:buChar char="•"/>
            </a:pPr>
            <a:r>
              <a:rPr lang="en-US" sz="1400" dirty="0">
                <a:solidFill>
                  <a:srgbClr val="000000"/>
                </a:solidFill>
                <a:latin typeface="Arial" panose="020B0604020202020204" pitchFamily="34" charset="0"/>
              </a:rPr>
              <a:t>Temporal demand</a:t>
            </a:r>
          </a:p>
          <a:p>
            <a:pPr marL="285750" lvl="2" indent="-285750" algn="l" rtl="0" fontAlgn="base">
              <a:buFont typeface="Arial" panose="020B0604020202020204" pitchFamily="34" charset="0"/>
              <a:buChar char="•"/>
            </a:pPr>
            <a:r>
              <a:rPr lang="en-US" sz="1400" b="0" i="0" u="none" strike="noStrike" dirty="0">
                <a:solidFill>
                  <a:srgbClr val="000000"/>
                </a:solidFill>
                <a:effectLst/>
                <a:latin typeface="Arial" panose="020B0604020202020204" pitchFamily="34" charset="0"/>
              </a:rPr>
              <a:t>Performance</a:t>
            </a:r>
          </a:p>
          <a:p>
            <a:pPr marL="285750" lvl="2" indent="-285750" algn="l" rtl="0" fontAlgn="base">
              <a:buFont typeface="Arial" panose="020B0604020202020204" pitchFamily="34" charset="0"/>
              <a:buChar char="•"/>
            </a:pPr>
            <a:r>
              <a:rPr lang="en-US" sz="1400" dirty="0">
                <a:solidFill>
                  <a:srgbClr val="000000"/>
                </a:solidFill>
                <a:latin typeface="Arial" panose="020B0604020202020204" pitchFamily="34" charset="0"/>
              </a:rPr>
              <a:t>Effort</a:t>
            </a:r>
          </a:p>
          <a:p>
            <a:pPr marL="285750" lvl="2" indent="-285750" algn="l" rtl="0" fontAlgn="base">
              <a:buFont typeface="Arial" panose="020B0604020202020204" pitchFamily="34" charset="0"/>
              <a:buChar char="•"/>
            </a:pPr>
            <a:r>
              <a:rPr lang="en-US" sz="1400" b="0" i="0" u="none" strike="noStrike" dirty="0">
                <a:solidFill>
                  <a:srgbClr val="000000"/>
                </a:solidFill>
                <a:effectLst/>
                <a:latin typeface="Arial" panose="020B0604020202020204" pitchFamily="34" charset="0"/>
              </a:rPr>
              <a:t>Frustration</a:t>
            </a:r>
          </a:p>
        </p:txBody>
      </p:sp>
      <p:sp>
        <p:nvSpPr>
          <p:cNvPr id="5" name="TextBox 4">
            <a:extLst>
              <a:ext uri="{FF2B5EF4-FFF2-40B4-BE49-F238E27FC236}">
                <a16:creationId xmlns:a16="http://schemas.microsoft.com/office/drawing/2014/main" id="{EFB7C556-FD5F-65BA-3CD9-3AFB1968527B}"/>
              </a:ext>
            </a:extLst>
          </p:cNvPr>
          <p:cNvSpPr txBox="1"/>
          <p:nvPr/>
        </p:nvSpPr>
        <p:spPr>
          <a:xfrm>
            <a:off x="990600" y="3229427"/>
            <a:ext cx="6248400" cy="1815882"/>
          </a:xfrm>
          <a:prstGeom prst="rect">
            <a:avLst/>
          </a:prstGeom>
          <a:noFill/>
        </p:spPr>
        <p:txBody>
          <a:bodyPr wrap="square" rtlCol="0">
            <a:spAutoFit/>
          </a:bodyPr>
          <a:lstStyle/>
          <a:p>
            <a:pPr marL="285750" indent="-285750">
              <a:buFont typeface="Wingdings" pitchFamily="2" charset="2"/>
              <a:buChar char="Ø"/>
            </a:pPr>
            <a:r>
              <a:rPr lang="en-US" sz="1400" dirty="0"/>
              <a:t>The four main categories of interventions for healthcare settings:</a:t>
            </a:r>
          </a:p>
          <a:p>
            <a:endParaRPr lang="en-US" sz="1400" dirty="0"/>
          </a:p>
          <a:p>
            <a:pPr marL="285750" indent="-285750">
              <a:buFont typeface="Wingdings" pitchFamily="2" charset="2"/>
              <a:buChar char="Ø"/>
            </a:pPr>
            <a:endParaRPr lang="en-US" sz="1400" dirty="0"/>
          </a:p>
          <a:p>
            <a:pPr marL="285750" indent="-285750">
              <a:buFont typeface="Wingdings" pitchFamily="2" charset="2"/>
              <a:buChar char="Ø"/>
            </a:pPr>
            <a:endParaRPr lang="en-US" sz="1400" dirty="0"/>
          </a:p>
          <a:p>
            <a:pPr marL="285750" indent="-285750">
              <a:buFont typeface="Wingdings" pitchFamily="2" charset="2"/>
              <a:buChar char="Ø"/>
            </a:pPr>
            <a:endParaRPr lang="en-US" sz="1400" dirty="0"/>
          </a:p>
          <a:p>
            <a:endParaRPr lang="en-US" sz="1400" dirty="0"/>
          </a:p>
          <a:p>
            <a:pPr marL="285750" indent="-285750">
              <a:buFont typeface="Wingdings" pitchFamily="2" charset="2"/>
              <a:buChar char="Ø"/>
            </a:pPr>
            <a:r>
              <a:rPr lang="en-US" sz="1400" dirty="0"/>
              <a:t>Cognitive ergonomics in the clinical practice can reduce burnout and improve patient care - reducing errors, redundancy, and inefficiency</a:t>
            </a:r>
          </a:p>
        </p:txBody>
      </p:sp>
      <p:sp>
        <p:nvSpPr>
          <p:cNvPr id="6" name="TextBox 5">
            <a:extLst>
              <a:ext uri="{FF2B5EF4-FFF2-40B4-BE49-F238E27FC236}">
                <a16:creationId xmlns:a16="http://schemas.microsoft.com/office/drawing/2014/main" id="{2876FC5A-42F3-FB01-1B4F-4F6152936114}"/>
              </a:ext>
            </a:extLst>
          </p:cNvPr>
          <p:cNvSpPr txBox="1"/>
          <p:nvPr/>
        </p:nvSpPr>
        <p:spPr>
          <a:xfrm>
            <a:off x="1515842" y="3494933"/>
            <a:ext cx="5195570" cy="954107"/>
          </a:xfrm>
          <a:prstGeom prst="rect">
            <a:avLst/>
          </a:prstGeom>
          <a:noFill/>
        </p:spPr>
        <p:txBody>
          <a:bodyPr wrap="square" rtlCol="0">
            <a:spAutoFit/>
          </a:bodyPr>
          <a:lstStyle/>
          <a:p>
            <a:pPr marL="285750" lvl="2" indent="-285750">
              <a:buFont typeface="Arial" panose="020B0604020202020204" pitchFamily="34" charset="0"/>
              <a:buChar char="•"/>
            </a:pPr>
            <a:r>
              <a:rPr lang="en-US" sz="1400" dirty="0"/>
              <a:t>Minimize distractions, interruptions, and multitasking</a:t>
            </a:r>
          </a:p>
          <a:p>
            <a:pPr marL="285750" lvl="2" indent="-285750">
              <a:buFont typeface="Arial" panose="020B0604020202020204" pitchFamily="34" charset="0"/>
              <a:buChar char="•"/>
            </a:pPr>
            <a:r>
              <a:rPr lang="en-US" sz="1400" dirty="0"/>
              <a:t>Optimize the use of the EHR</a:t>
            </a:r>
          </a:p>
          <a:p>
            <a:pPr marL="285750" lvl="2" indent="-285750">
              <a:buFont typeface="Arial" panose="020B0604020202020204" pitchFamily="34" charset="0"/>
              <a:buChar char="•"/>
            </a:pPr>
            <a:r>
              <a:rPr lang="en-US" sz="1400" dirty="0"/>
              <a:t>Optimize the use of HIS </a:t>
            </a:r>
          </a:p>
          <a:p>
            <a:pPr marL="285750" lvl="2" indent="-285750">
              <a:buFont typeface="Arial" panose="020B0604020202020204" pitchFamily="34" charset="0"/>
              <a:buChar char="•"/>
            </a:pPr>
            <a:r>
              <a:rPr lang="en-US" sz="1400" dirty="0"/>
              <a:t>Support good communication and teamwork</a:t>
            </a:r>
          </a:p>
        </p:txBody>
      </p:sp>
      <p:pic>
        <p:nvPicPr>
          <p:cNvPr id="31" name="Audio 30">
            <a:extLst>
              <a:ext uri="{FF2B5EF4-FFF2-40B4-BE49-F238E27FC236}">
                <a16:creationId xmlns:a16="http://schemas.microsoft.com/office/drawing/2014/main" id="{22DAC831-B450-C1FB-C430-22F53B376A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64800" y="5048250"/>
            <a:ext cx="812800" cy="812800"/>
          </a:xfrm>
          <a:prstGeom prst="rect">
            <a:avLst/>
          </a:prstGeom>
        </p:spPr>
      </p:pic>
    </p:spTree>
    <p:extLst>
      <p:ext uri="{BB962C8B-B14F-4D97-AF65-F5344CB8AC3E}">
        <p14:creationId xmlns:p14="http://schemas.microsoft.com/office/powerpoint/2010/main" val="4000730911"/>
      </p:ext>
    </p:extLst>
  </p:cSld>
  <p:clrMapOvr>
    <a:masterClrMapping/>
  </p:clrMapOvr>
  <mc:AlternateContent xmlns:mc="http://schemas.openxmlformats.org/markup-compatibility/2006">
    <mc:Choice xmlns:p14="http://schemas.microsoft.com/office/powerpoint/2010/main" Requires="p14">
      <p:transition spd="slow" p14:dur="2000" advTm="71508"/>
    </mc:Choice>
    <mc:Fallback>
      <p:transition spd="slow" advTm="715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09800" y="111125"/>
            <a:ext cx="6716395" cy="444352"/>
          </a:xfrm>
          <a:prstGeom prst="rect">
            <a:avLst/>
          </a:prstGeom>
        </p:spPr>
        <p:txBody>
          <a:bodyPr vert="horz" wrap="square" lIns="0" tIns="13335" rIns="0" bIns="0" rtlCol="0">
            <a:spAutoFit/>
          </a:bodyPr>
          <a:lstStyle/>
          <a:p>
            <a:pPr marL="12700" algn="ctr">
              <a:lnSpc>
                <a:spcPct val="100000"/>
              </a:lnSpc>
              <a:spcBef>
                <a:spcPts val="105"/>
              </a:spcBef>
            </a:pPr>
            <a:r>
              <a:rPr lang="en-US" sz="2800" spc="-250" dirty="0"/>
              <a:t>References</a:t>
            </a:r>
            <a:endParaRPr sz="2800" spc="-190" dirty="0"/>
          </a:p>
        </p:txBody>
      </p:sp>
      <p:sp>
        <p:nvSpPr>
          <p:cNvPr id="12" name="TextBox 11">
            <a:extLst>
              <a:ext uri="{FF2B5EF4-FFF2-40B4-BE49-F238E27FC236}">
                <a16:creationId xmlns:a16="http://schemas.microsoft.com/office/drawing/2014/main" id="{E69E7071-5545-69ED-4C8F-8C11EEF78106}"/>
              </a:ext>
            </a:extLst>
          </p:cNvPr>
          <p:cNvSpPr txBox="1"/>
          <p:nvPr/>
        </p:nvSpPr>
        <p:spPr>
          <a:xfrm>
            <a:off x="762000" y="555477"/>
            <a:ext cx="9372600" cy="5601533"/>
          </a:xfrm>
          <a:prstGeom prst="rect">
            <a:avLst/>
          </a:prstGeom>
          <a:noFill/>
        </p:spPr>
        <p:txBody>
          <a:bodyPr wrap="square" rtlCol="0">
            <a:spAutoFit/>
          </a:bodyPr>
          <a:lstStyle/>
          <a:p>
            <a:pPr rtl="0">
              <a:spcBef>
                <a:spcPts val="0"/>
              </a:spcBef>
              <a:spcAft>
                <a:spcPts val="0"/>
              </a:spcAft>
            </a:pPr>
            <a:r>
              <a:rPr lang="en-US" sz="11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National Academies of Sciences, Engineering, and Medicine; National Academy of Medicine; Committee on the Future of Nursing 2020–2030; Flaubert JL, Le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Menestrel</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S, Williams DR, et al., editors. The Future of Nursing 2020-2030: Charting a Path to Achieve Health Equity. Washington (DC): National Academies Press (US); 2021 May 11. 10, Supporting the Health and Professional Well-Being of Nurses.</a:t>
            </a:r>
            <a:endParaRPr lang="en-US" sz="1200" b="0" dirty="0">
              <a:effectLst/>
              <a:latin typeface="Tahoma" panose="020B0604030504040204" pitchFamily="34" charset="0"/>
              <a:ea typeface="Tahoma" panose="020B0604030504040204" pitchFamily="34" charset="0"/>
              <a:cs typeface="Tahoma" panose="020B0604030504040204" pitchFamily="34" charset="0"/>
            </a:endParaRPr>
          </a:p>
          <a:p>
            <a:pPr rtl="0">
              <a:spcBef>
                <a:spcPts val="0"/>
              </a:spcBef>
              <a:spcAft>
                <a:spcPts val="0"/>
              </a:spcAft>
            </a:pPr>
            <a:br>
              <a:rPr lang="en-US" sz="1200" b="0" dirty="0">
                <a:effectLst/>
                <a:latin typeface="Tahoma" panose="020B0604030504040204" pitchFamily="34" charset="0"/>
                <a:ea typeface="Tahoma" panose="020B0604030504040204" pitchFamily="34" charset="0"/>
                <a:cs typeface="Tahoma" panose="020B0604030504040204" pitchFamily="34" charset="0"/>
              </a:rPr>
            </a:br>
            <a:r>
              <a:rPr lang="en-US" sz="1200" b="0" dirty="0">
                <a:effectLst/>
                <a:latin typeface="Tahoma" panose="020B0604030504040204" pitchFamily="34" charset="0"/>
                <a:ea typeface="Tahoma" panose="020B0604030504040204" pitchFamily="34" charset="0"/>
                <a:cs typeface="Tahoma" panose="020B0604030504040204" pitchFamily="34" charset="0"/>
              </a:rPr>
              <a:t>	</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Li-Wang, J.,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Townsley</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A., &amp; Katta, R. (2023). Cognitive Ergonomics: A Review of Interventions for Outpatient Practice.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Cureus</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15(8), e44258. </a:t>
            </a:r>
            <a:r>
              <a:rPr lang="en-US" sz="1200" b="0" i="0" u="sng" strike="noStrike" dirty="0">
                <a:solidFill>
                  <a:srgbClr val="1155CC"/>
                </a:solidFill>
                <a:effectLst/>
                <a:latin typeface="Tahoma" panose="020B0604030504040204" pitchFamily="34" charset="0"/>
                <a:ea typeface="Tahoma" panose="020B0604030504040204" pitchFamily="34" charset="0"/>
                <a:cs typeface="Tahoma" panose="020B0604030504040204" pitchFamily="34" charset="0"/>
                <a:hlinkClick r:id="rId5"/>
              </a:rPr>
              <a:t>https://doi.org/10.7759/cureus.44258</a:t>
            </a:r>
            <a:endParaRPr lang="en-US" sz="1200" b="0" dirty="0">
              <a:effectLst/>
              <a:latin typeface="Tahoma" panose="020B0604030504040204" pitchFamily="34" charset="0"/>
              <a:ea typeface="Tahoma" panose="020B0604030504040204" pitchFamily="34" charset="0"/>
              <a:cs typeface="Tahoma" panose="020B0604030504040204" pitchFamily="34" charset="0"/>
            </a:endParaRPr>
          </a:p>
          <a:p>
            <a:pPr rtl="0">
              <a:spcBef>
                <a:spcPts val="0"/>
              </a:spcBef>
              <a:spcAft>
                <a:spcPts val="0"/>
              </a:spcAft>
            </a:pPr>
            <a:br>
              <a:rPr lang="en-US" sz="1200" b="0" dirty="0">
                <a:effectLst/>
                <a:latin typeface="Tahoma" panose="020B0604030504040204" pitchFamily="34" charset="0"/>
                <a:ea typeface="Tahoma" panose="020B0604030504040204" pitchFamily="34" charset="0"/>
                <a:cs typeface="Tahoma" panose="020B0604030504040204" pitchFamily="34" charset="0"/>
              </a:rPr>
            </a:br>
            <a:r>
              <a:rPr lang="en-US" sz="1200" b="0" dirty="0">
                <a:effectLst/>
                <a:latin typeface="Tahoma" panose="020B0604030504040204" pitchFamily="34" charset="0"/>
                <a:ea typeface="Tahoma" panose="020B0604030504040204" pitchFamily="34" charset="0"/>
                <a:cs typeface="Tahoma" panose="020B0604030504040204" pitchFamily="34" charset="0"/>
              </a:rPr>
              <a:t>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Wickens</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C. D., Clegg, B. A.,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Vieane</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A. Z., &amp;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Sebok</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A. L. (2015). Complacency and Automation Bias in the Use of Imperfect Automation. Human Factors, 57(5), 728-739. </a:t>
            </a:r>
            <a:r>
              <a:rPr lang="en-US" sz="1200" b="0" i="0" u="sng" strike="noStrike" dirty="0">
                <a:solidFill>
                  <a:srgbClr val="1155CC"/>
                </a:solidFill>
                <a:effectLst/>
                <a:latin typeface="Tahoma" panose="020B0604030504040204" pitchFamily="34" charset="0"/>
                <a:ea typeface="Tahoma" panose="020B0604030504040204" pitchFamily="34" charset="0"/>
                <a:cs typeface="Tahoma" panose="020B0604030504040204" pitchFamily="34" charset="0"/>
                <a:hlinkClick r:id="rId6"/>
              </a:rPr>
              <a:t>https://doi.org/10.1177/0018720815581940</a:t>
            </a:r>
            <a:endParaRPr lang="en-US" sz="1200" b="0" dirty="0">
              <a:effectLst/>
              <a:latin typeface="Tahoma" panose="020B0604030504040204" pitchFamily="34" charset="0"/>
              <a:ea typeface="Tahoma" panose="020B0604030504040204" pitchFamily="34" charset="0"/>
              <a:cs typeface="Tahoma" panose="020B0604030504040204" pitchFamily="34" charset="0"/>
            </a:endParaRPr>
          </a:p>
          <a:p>
            <a:pPr rtl="0">
              <a:spcBef>
                <a:spcPts val="0"/>
              </a:spcBef>
              <a:spcAft>
                <a:spcPts val="0"/>
              </a:spcAft>
            </a:pPr>
            <a:br>
              <a:rPr lang="en-US" sz="1200" b="0" dirty="0">
                <a:effectLst/>
                <a:latin typeface="Tahoma" panose="020B0604030504040204" pitchFamily="34" charset="0"/>
                <a:ea typeface="Tahoma" panose="020B0604030504040204" pitchFamily="34" charset="0"/>
                <a:cs typeface="Tahoma" panose="020B0604030504040204" pitchFamily="34" charset="0"/>
              </a:rPr>
            </a:br>
            <a:r>
              <a:rPr lang="en-US" sz="1200" b="0" dirty="0">
                <a:effectLst/>
                <a:latin typeface="Tahoma" panose="020B0604030504040204" pitchFamily="34" charset="0"/>
                <a:ea typeface="Tahoma" panose="020B0604030504040204" pitchFamily="34" charset="0"/>
                <a:cs typeface="Tahoma" panose="020B0604030504040204" pitchFamily="34" charset="0"/>
              </a:rPr>
              <a:t>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Grissinger</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M. (2012). Safeguards for Using and designing automated dispensing cabinets. P &amp; T : a peer-reviewed journal for formulary management, 37(9), 490–530.</a:t>
            </a:r>
            <a:endParaRPr lang="en-US" sz="1200" b="0" dirty="0">
              <a:effectLst/>
              <a:latin typeface="Tahoma" panose="020B0604030504040204" pitchFamily="34" charset="0"/>
              <a:ea typeface="Tahoma" panose="020B0604030504040204" pitchFamily="34" charset="0"/>
              <a:cs typeface="Tahoma" panose="020B0604030504040204" pitchFamily="34" charset="0"/>
            </a:endParaRPr>
          </a:p>
          <a:p>
            <a:pPr rtl="0">
              <a:spcBef>
                <a:spcPts val="0"/>
              </a:spcBef>
              <a:spcAft>
                <a:spcPts val="0"/>
              </a:spcAft>
            </a:pPr>
            <a:br>
              <a:rPr lang="en-US" sz="1200" b="0" dirty="0">
                <a:effectLst/>
                <a:latin typeface="Tahoma" panose="020B0604030504040204" pitchFamily="34" charset="0"/>
                <a:ea typeface="Tahoma" panose="020B0604030504040204" pitchFamily="34" charset="0"/>
                <a:cs typeface="Tahoma" panose="020B0604030504040204" pitchFamily="34" charset="0"/>
              </a:rPr>
            </a:br>
            <a:r>
              <a:rPr lang="en-US" sz="1200" b="0" dirty="0">
                <a:effectLst/>
                <a:latin typeface="Tahoma" panose="020B0604030504040204" pitchFamily="34" charset="0"/>
                <a:ea typeface="Tahoma" panose="020B0604030504040204" pitchFamily="34" charset="0"/>
                <a:cs typeface="Tahoma" panose="020B0604030504040204" pitchFamily="34" charset="0"/>
              </a:rPr>
              <a:t>	</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Tu, H. N., Shan, T. H., Wu, Y. C., Shen, P. H., Wu, T. Y., Lin, W. L., Yang-Kao, Y. H., &amp; Cheng, C. L. (2023). Reducing Medication Errors by Adopting Automatic Dispensing Cabinets in Critical Care Units. Journal of medical systems, 47(1), 52. </a:t>
            </a:r>
            <a:r>
              <a:rPr lang="en-US" sz="1200" b="0" i="0" u="sng" strike="noStrike" dirty="0">
                <a:solidFill>
                  <a:srgbClr val="1155CC"/>
                </a:solidFill>
                <a:effectLst/>
                <a:latin typeface="Tahoma" panose="020B0604030504040204" pitchFamily="34" charset="0"/>
                <a:ea typeface="Tahoma" panose="020B0604030504040204" pitchFamily="34" charset="0"/>
                <a:cs typeface="Tahoma" panose="020B0604030504040204" pitchFamily="34" charset="0"/>
                <a:hlinkClick r:id="rId7"/>
              </a:rPr>
              <a:t>https://doi.org/10.1007/s10916-023-01953-0</a:t>
            </a:r>
            <a:endParaRPr lang="en-US" sz="1200" b="0" dirty="0">
              <a:effectLst/>
              <a:latin typeface="Tahoma" panose="020B0604030504040204" pitchFamily="34" charset="0"/>
              <a:ea typeface="Tahoma" panose="020B0604030504040204" pitchFamily="34" charset="0"/>
              <a:cs typeface="Tahoma" panose="020B0604030504040204" pitchFamily="34" charset="0"/>
            </a:endParaRPr>
          </a:p>
          <a:p>
            <a:pPr rtl="0">
              <a:spcBef>
                <a:spcPts val="0"/>
              </a:spcBef>
              <a:spcAft>
                <a:spcPts val="0"/>
              </a:spcAft>
            </a:pPr>
            <a:br>
              <a:rPr lang="en-US" sz="1200" b="0" dirty="0">
                <a:effectLst/>
                <a:latin typeface="Tahoma" panose="020B0604030504040204" pitchFamily="34" charset="0"/>
                <a:ea typeface="Tahoma" panose="020B0604030504040204" pitchFamily="34" charset="0"/>
                <a:cs typeface="Tahoma" panose="020B0604030504040204" pitchFamily="34" charset="0"/>
              </a:rPr>
            </a:br>
            <a:r>
              <a:rPr lang="en-US" sz="1200" b="0" dirty="0">
                <a:effectLst/>
                <a:latin typeface="Tahoma" panose="020B0604030504040204" pitchFamily="34" charset="0"/>
                <a:ea typeface="Tahoma" panose="020B0604030504040204" pitchFamily="34" charset="0"/>
                <a:cs typeface="Tahoma" panose="020B0604030504040204" pitchFamily="34" charset="0"/>
              </a:rPr>
              <a:t>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Kalakoski</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V.,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Selinheimo</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S.,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Valtonen</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T. et al. Effects of a cognitive ergonomics workplace intervention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CogErg</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on cognitive strain and well-being: a cluster-randomized controlled trial. A study protocol. BMC Psychol 8, 1 (2020). </a:t>
            </a:r>
            <a:r>
              <a:rPr lang="en-US" sz="1200" b="0" i="0" u="sng" strike="noStrike" dirty="0">
                <a:solidFill>
                  <a:srgbClr val="1155CC"/>
                </a:solidFill>
                <a:effectLst/>
                <a:latin typeface="Tahoma" panose="020B0604030504040204" pitchFamily="34" charset="0"/>
                <a:ea typeface="Tahoma" panose="020B0604030504040204" pitchFamily="34" charset="0"/>
                <a:cs typeface="Tahoma" panose="020B0604030504040204" pitchFamily="34" charset="0"/>
                <a:hlinkClick r:id="rId8"/>
              </a:rPr>
              <a:t>https://doi.org/10.1186/s40359-019-0349-1</a:t>
            </a:r>
            <a:endParaRPr lang="en-US" sz="1200" b="0" dirty="0">
              <a:effectLst/>
              <a:latin typeface="Tahoma" panose="020B0604030504040204" pitchFamily="34" charset="0"/>
              <a:ea typeface="Tahoma" panose="020B0604030504040204" pitchFamily="34" charset="0"/>
              <a:cs typeface="Tahoma" panose="020B0604030504040204" pitchFamily="34" charset="0"/>
            </a:endParaRPr>
          </a:p>
          <a:p>
            <a:pPr rtl="0">
              <a:spcBef>
                <a:spcPts val="0"/>
              </a:spcBef>
              <a:spcAft>
                <a:spcPts val="0"/>
              </a:spcAft>
            </a:pPr>
            <a:br>
              <a:rPr lang="en-US" sz="1200" b="0" dirty="0">
                <a:effectLst/>
                <a:latin typeface="Tahoma" panose="020B0604030504040204" pitchFamily="34" charset="0"/>
                <a:ea typeface="Tahoma" panose="020B0604030504040204" pitchFamily="34" charset="0"/>
                <a:cs typeface="Tahoma" panose="020B0604030504040204" pitchFamily="34" charset="0"/>
              </a:rPr>
            </a:br>
            <a:r>
              <a:rPr lang="en-US" sz="1200" b="0" dirty="0">
                <a:effectLst/>
                <a:latin typeface="Tahoma" panose="020B0604030504040204" pitchFamily="34" charset="0"/>
                <a:ea typeface="Tahoma" panose="020B0604030504040204" pitchFamily="34" charset="0"/>
                <a:cs typeface="Tahoma" panose="020B0604030504040204" pitchFamily="34" charset="0"/>
              </a:rPr>
              <a:t>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Rochais</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E., Atkinson, S.,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Guilbeault</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M., &amp;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Bussières</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J. F. (2014). Nursing perception of the impact of automated dispensing cabinets on patient safety and ergonomics in a teaching health care center. Journal of pharmacy practice, 27(2), 150–157. </a:t>
            </a:r>
            <a:r>
              <a:rPr lang="en-US" sz="1200" b="0" i="0" u="sng" strike="noStrike" dirty="0">
                <a:solidFill>
                  <a:srgbClr val="1155CC"/>
                </a:solidFill>
                <a:effectLst/>
                <a:latin typeface="Tahoma" panose="020B0604030504040204" pitchFamily="34" charset="0"/>
                <a:ea typeface="Tahoma" panose="020B0604030504040204" pitchFamily="34" charset="0"/>
                <a:cs typeface="Tahoma" panose="020B0604030504040204" pitchFamily="34" charset="0"/>
                <a:hlinkClick r:id="rId9"/>
              </a:rPr>
              <a:t>https://doi.org/10.1177/0897190013507082</a:t>
            </a:r>
            <a:endParaRPr lang="en-US" sz="1200" b="0" dirty="0">
              <a:effectLst/>
              <a:latin typeface="Tahoma" panose="020B0604030504040204" pitchFamily="34" charset="0"/>
              <a:ea typeface="Tahoma" panose="020B0604030504040204" pitchFamily="34" charset="0"/>
              <a:cs typeface="Tahoma" panose="020B0604030504040204" pitchFamily="34" charset="0"/>
            </a:endParaRPr>
          </a:p>
          <a:p>
            <a:pPr rtl="0">
              <a:spcBef>
                <a:spcPts val="0"/>
              </a:spcBef>
              <a:spcAft>
                <a:spcPts val="0"/>
              </a:spcAft>
            </a:pPr>
            <a:br>
              <a:rPr lang="en-US" sz="1200" b="0" dirty="0">
                <a:effectLst/>
                <a:latin typeface="Tahoma" panose="020B0604030504040204" pitchFamily="34" charset="0"/>
                <a:ea typeface="Tahoma" panose="020B0604030504040204" pitchFamily="34" charset="0"/>
                <a:cs typeface="Tahoma" panose="020B0604030504040204" pitchFamily="34" charset="0"/>
              </a:rPr>
            </a:br>
            <a:r>
              <a:rPr lang="en-US" sz="1200" b="0" dirty="0">
                <a:effectLst/>
                <a:latin typeface="Tahoma" panose="020B0604030504040204" pitchFamily="34" charset="0"/>
                <a:ea typeface="Tahoma" panose="020B0604030504040204" pitchFamily="34" charset="0"/>
                <a:cs typeface="Tahoma" panose="020B0604030504040204" pitchFamily="34" charset="0"/>
              </a:rPr>
              <a:t>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Alomair</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MK,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Alabduladheem</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LS, </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Almajed</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MA, et al. Evaluation of the automated dispensing cabinets users’ level of satisfaction and the influencing factors in Al-</a:t>
            </a:r>
            <a:r>
              <a:rPr lang="en-US" sz="1200" b="0" i="0" u="none" strike="noStrike" dirty="0" err="1">
                <a:solidFill>
                  <a:srgbClr val="000000"/>
                </a:solidFill>
                <a:effectLst/>
                <a:latin typeface="Tahoma" panose="020B0604030504040204" pitchFamily="34" charset="0"/>
                <a:ea typeface="Tahoma" panose="020B0604030504040204" pitchFamily="34" charset="0"/>
                <a:cs typeface="Tahoma" panose="020B0604030504040204" pitchFamily="34" charset="0"/>
              </a:rPr>
              <a:t>Ahsa</a:t>
            </a:r>
            <a:r>
              <a:rPr lang="en-US" sz="12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 hospitals. DIGITAL HEALTH. 2024;10. doi:10.1177/20552076241264641</a:t>
            </a:r>
            <a:endParaRPr lang="en-US" sz="1200" b="0" dirty="0">
              <a:effectLst/>
              <a:latin typeface="Tahoma" panose="020B0604030504040204" pitchFamily="34" charset="0"/>
              <a:ea typeface="Tahoma" panose="020B0604030504040204" pitchFamily="34" charset="0"/>
              <a:cs typeface="Tahoma" panose="020B0604030504040204" pitchFamily="34" charset="0"/>
            </a:endParaRPr>
          </a:p>
          <a:p>
            <a:br>
              <a:rPr lang="en-US" sz="1100" dirty="0">
                <a:latin typeface="Tahoma" panose="020B0604030504040204" pitchFamily="34" charset="0"/>
                <a:ea typeface="Tahoma" panose="020B0604030504040204" pitchFamily="34" charset="0"/>
                <a:cs typeface="Tahoma" panose="020B0604030504040204" pitchFamily="34" charset="0"/>
              </a:rPr>
            </a:br>
            <a:endParaRPr lang="en-US" sz="1100" dirty="0">
              <a:latin typeface="Tahoma" panose="020B0604030504040204" pitchFamily="34" charset="0"/>
              <a:ea typeface="Tahoma" panose="020B0604030504040204" pitchFamily="34" charset="0"/>
              <a:cs typeface="Tahoma" panose="020B0604030504040204" pitchFamily="34" charset="0"/>
            </a:endParaRPr>
          </a:p>
        </p:txBody>
      </p:sp>
      <p:pic>
        <p:nvPicPr>
          <p:cNvPr id="15" name="Audio 14">
            <a:extLst>
              <a:ext uri="{FF2B5EF4-FFF2-40B4-BE49-F238E27FC236}">
                <a16:creationId xmlns:a16="http://schemas.microsoft.com/office/drawing/2014/main" id="{B975283B-BEA6-0D6B-C07C-5FEBF88BAE2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464800" y="504825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80"/>
    </mc:Choice>
    <mc:Fallback>
      <p:transition spd="slow" advTm="33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33956" y="659288"/>
            <a:ext cx="6237605" cy="499047"/>
          </a:xfrm>
          <a:prstGeom prst="rect">
            <a:avLst/>
          </a:prstGeom>
        </p:spPr>
        <p:txBody>
          <a:bodyPr vert="horz" wrap="square" lIns="0" tIns="12065" rIns="0" bIns="0" rtlCol="0">
            <a:spAutoFit/>
          </a:bodyPr>
          <a:lstStyle/>
          <a:p>
            <a:pPr marL="12700" marR="5080">
              <a:lnSpc>
                <a:spcPct val="109400"/>
              </a:lnSpc>
              <a:spcBef>
                <a:spcPts val="95"/>
              </a:spcBef>
            </a:pPr>
            <a:r>
              <a:rPr spc="-330" dirty="0"/>
              <a:t>Human</a:t>
            </a:r>
            <a:r>
              <a:rPr spc="-254" dirty="0"/>
              <a:t> </a:t>
            </a:r>
            <a:r>
              <a:rPr lang="en-US" spc="-145" dirty="0"/>
              <a:t>Performance Controls</a:t>
            </a:r>
            <a:endParaRPr spc="-90" dirty="0"/>
          </a:p>
        </p:txBody>
      </p:sp>
      <p:grpSp>
        <p:nvGrpSpPr>
          <p:cNvPr id="3" name="object 3"/>
          <p:cNvGrpSpPr/>
          <p:nvPr/>
        </p:nvGrpSpPr>
        <p:grpSpPr>
          <a:xfrm>
            <a:off x="1847849" y="1933575"/>
            <a:ext cx="2466975" cy="3362325"/>
            <a:chOff x="1847849" y="1933575"/>
            <a:chExt cx="2466975" cy="3362325"/>
          </a:xfrm>
        </p:grpSpPr>
        <p:sp>
          <p:nvSpPr>
            <p:cNvPr id="4" name="object 4"/>
            <p:cNvSpPr/>
            <p:nvPr/>
          </p:nvSpPr>
          <p:spPr>
            <a:xfrm>
              <a:off x="1847849" y="1933575"/>
              <a:ext cx="2466975" cy="3362325"/>
            </a:xfrm>
            <a:custGeom>
              <a:avLst/>
              <a:gdLst/>
              <a:ahLst/>
              <a:cxnLst/>
              <a:rect l="l" t="t" r="r" b="b"/>
              <a:pathLst>
                <a:path w="2466975" h="3362325">
                  <a:moveTo>
                    <a:pt x="2390889" y="0"/>
                  </a:moveTo>
                  <a:lnTo>
                    <a:pt x="76085" y="0"/>
                  </a:lnTo>
                  <a:lnTo>
                    <a:pt x="70802" y="520"/>
                  </a:lnTo>
                  <a:lnTo>
                    <a:pt x="31750" y="16700"/>
                  </a:lnTo>
                  <a:lnTo>
                    <a:pt x="4152" y="55206"/>
                  </a:lnTo>
                  <a:lnTo>
                    <a:pt x="0" y="76098"/>
                  </a:lnTo>
                  <a:lnTo>
                    <a:pt x="0" y="3280888"/>
                  </a:lnTo>
                  <a:lnTo>
                    <a:pt x="0" y="3286231"/>
                  </a:lnTo>
                  <a:lnTo>
                    <a:pt x="16687" y="3330577"/>
                  </a:lnTo>
                  <a:lnTo>
                    <a:pt x="55219" y="3358169"/>
                  </a:lnTo>
                  <a:lnTo>
                    <a:pt x="76085" y="3362322"/>
                  </a:lnTo>
                  <a:lnTo>
                    <a:pt x="2390889" y="3362322"/>
                  </a:lnTo>
                  <a:lnTo>
                    <a:pt x="2435225" y="3345628"/>
                  </a:lnTo>
                  <a:lnTo>
                    <a:pt x="2462822" y="3307111"/>
                  </a:lnTo>
                  <a:lnTo>
                    <a:pt x="2466975" y="3286231"/>
                  </a:lnTo>
                  <a:lnTo>
                    <a:pt x="2466975" y="76098"/>
                  </a:lnTo>
                  <a:lnTo>
                    <a:pt x="2450274" y="31750"/>
                  </a:lnTo>
                  <a:lnTo>
                    <a:pt x="2411755" y="4152"/>
                  </a:lnTo>
                  <a:lnTo>
                    <a:pt x="2396172" y="520"/>
                  </a:lnTo>
                  <a:lnTo>
                    <a:pt x="2390889" y="0"/>
                  </a:lnTo>
                  <a:close/>
                </a:path>
              </a:pathLst>
            </a:custGeom>
            <a:solidFill>
              <a:srgbClr val="EEEFF5"/>
            </a:solidFill>
          </p:spPr>
          <p:txBody>
            <a:bodyPr wrap="square" lIns="0" tIns="0" rIns="0" bIns="0" rtlCol="0"/>
            <a:lstStyle/>
            <a:p>
              <a:endParaRPr/>
            </a:p>
          </p:txBody>
        </p:sp>
        <p:sp>
          <p:nvSpPr>
            <p:cNvPr id="5" name="object 5"/>
            <p:cNvSpPr/>
            <p:nvPr/>
          </p:nvSpPr>
          <p:spPr>
            <a:xfrm>
              <a:off x="1847849" y="1933575"/>
              <a:ext cx="2466975" cy="3362325"/>
            </a:xfrm>
            <a:custGeom>
              <a:avLst/>
              <a:gdLst/>
              <a:ahLst/>
              <a:cxnLst/>
              <a:rect l="l" t="t" r="r" b="b"/>
              <a:pathLst>
                <a:path w="2466975" h="3362325">
                  <a:moveTo>
                    <a:pt x="2385542" y="0"/>
                  </a:moveTo>
                  <a:lnTo>
                    <a:pt x="81445" y="0"/>
                  </a:lnTo>
                  <a:lnTo>
                    <a:pt x="73417" y="387"/>
                  </a:lnTo>
                  <a:lnTo>
                    <a:pt x="36183" y="13709"/>
                  </a:lnTo>
                  <a:lnTo>
                    <a:pt x="9629" y="43006"/>
                  </a:lnTo>
                  <a:lnTo>
                    <a:pt x="0" y="81445"/>
                  </a:lnTo>
                  <a:lnTo>
                    <a:pt x="0" y="3280883"/>
                  </a:lnTo>
                  <a:lnTo>
                    <a:pt x="9630" y="3319315"/>
                  </a:lnTo>
                  <a:lnTo>
                    <a:pt x="36183" y="3348612"/>
                  </a:lnTo>
                  <a:lnTo>
                    <a:pt x="73417" y="3361935"/>
                  </a:lnTo>
                  <a:lnTo>
                    <a:pt x="81445" y="3362322"/>
                  </a:lnTo>
                  <a:lnTo>
                    <a:pt x="2385542" y="3362322"/>
                  </a:lnTo>
                  <a:lnTo>
                    <a:pt x="2423961" y="3352698"/>
                  </a:lnTo>
                  <a:lnTo>
                    <a:pt x="2453260" y="3326138"/>
                  </a:lnTo>
                  <a:lnTo>
                    <a:pt x="2466586" y="3288906"/>
                  </a:lnTo>
                  <a:lnTo>
                    <a:pt x="2466974" y="3280883"/>
                  </a:lnTo>
                  <a:lnTo>
                    <a:pt x="2466974" y="81445"/>
                  </a:lnTo>
                  <a:lnTo>
                    <a:pt x="2457345" y="43006"/>
                  </a:lnTo>
                  <a:lnTo>
                    <a:pt x="2430786" y="13709"/>
                  </a:lnTo>
                  <a:lnTo>
                    <a:pt x="2393562" y="387"/>
                  </a:lnTo>
                  <a:lnTo>
                    <a:pt x="2385542" y="0"/>
                  </a:lnTo>
                  <a:close/>
                </a:path>
              </a:pathLst>
            </a:custGeom>
            <a:solidFill>
              <a:srgbClr val="BCC8DF">
                <a:alpha val="70199"/>
              </a:srgbClr>
            </a:solidFill>
          </p:spPr>
          <p:txBody>
            <a:bodyPr wrap="square" lIns="0" tIns="0" rIns="0" bIns="0" rtlCol="0"/>
            <a:lstStyle/>
            <a:p>
              <a:endParaRPr/>
            </a:p>
          </p:txBody>
        </p:sp>
        <p:sp>
          <p:nvSpPr>
            <p:cNvPr id="6" name="object 6"/>
            <p:cNvSpPr/>
            <p:nvPr/>
          </p:nvSpPr>
          <p:spPr>
            <a:xfrm>
              <a:off x="1847849" y="1933575"/>
              <a:ext cx="2466975" cy="3362325"/>
            </a:xfrm>
            <a:custGeom>
              <a:avLst/>
              <a:gdLst/>
              <a:ahLst/>
              <a:cxnLst/>
              <a:rect l="l" t="t" r="r" b="b"/>
              <a:pathLst>
                <a:path w="2466975" h="3362325">
                  <a:moveTo>
                    <a:pt x="2385542" y="0"/>
                  </a:moveTo>
                  <a:lnTo>
                    <a:pt x="81445" y="0"/>
                  </a:lnTo>
                  <a:lnTo>
                    <a:pt x="73417" y="387"/>
                  </a:lnTo>
                  <a:lnTo>
                    <a:pt x="36183" y="13709"/>
                  </a:lnTo>
                  <a:lnTo>
                    <a:pt x="9629" y="43006"/>
                  </a:lnTo>
                  <a:lnTo>
                    <a:pt x="0" y="81445"/>
                  </a:lnTo>
                  <a:lnTo>
                    <a:pt x="0" y="3280883"/>
                  </a:lnTo>
                  <a:lnTo>
                    <a:pt x="9630" y="3319315"/>
                  </a:lnTo>
                  <a:lnTo>
                    <a:pt x="36183" y="3348612"/>
                  </a:lnTo>
                  <a:lnTo>
                    <a:pt x="73417" y="3361935"/>
                  </a:lnTo>
                  <a:lnTo>
                    <a:pt x="81445" y="3362322"/>
                  </a:lnTo>
                  <a:lnTo>
                    <a:pt x="2385542" y="3362322"/>
                  </a:lnTo>
                  <a:lnTo>
                    <a:pt x="2423961" y="3352698"/>
                  </a:lnTo>
                  <a:lnTo>
                    <a:pt x="2453260" y="3326138"/>
                  </a:lnTo>
                  <a:lnTo>
                    <a:pt x="2466586" y="3288906"/>
                  </a:lnTo>
                  <a:lnTo>
                    <a:pt x="2466974" y="3280883"/>
                  </a:lnTo>
                  <a:lnTo>
                    <a:pt x="2466974" y="81445"/>
                  </a:lnTo>
                  <a:lnTo>
                    <a:pt x="2457345" y="43006"/>
                  </a:lnTo>
                  <a:lnTo>
                    <a:pt x="2430786" y="13709"/>
                  </a:lnTo>
                  <a:lnTo>
                    <a:pt x="2393562" y="387"/>
                  </a:lnTo>
                  <a:lnTo>
                    <a:pt x="2385542" y="0"/>
                  </a:lnTo>
                  <a:close/>
                </a:path>
              </a:pathLst>
            </a:custGeom>
            <a:solidFill>
              <a:srgbClr val="FFFFFF">
                <a:alpha val="70199"/>
              </a:srgbClr>
            </a:solidFill>
          </p:spPr>
          <p:txBody>
            <a:bodyPr wrap="square" lIns="0" tIns="0" rIns="0" bIns="0" rtlCol="0"/>
            <a:lstStyle/>
            <a:p>
              <a:endParaRPr/>
            </a:p>
          </p:txBody>
        </p:sp>
      </p:grpSp>
      <p:sp>
        <p:nvSpPr>
          <p:cNvPr id="7" name="object 7"/>
          <p:cNvSpPr txBox="1"/>
          <p:nvPr/>
        </p:nvSpPr>
        <p:spPr>
          <a:xfrm>
            <a:off x="1996782" y="2705925"/>
            <a:ext cx="1783714" cy="2342180"/>
          </a:xfrm>
          <a:prstGeom prst="rect">
            <a:avLst/>
          </a:prstGeom>
        </p:spPr>
        <p:txBody>
          <a:bodyPr vert="horz" wrap="square" lIns="0" tIns="13335" rIns="0" bIns="0" rtlCol="0">
            <a:spAutoFit/>
          </a:bodyPr>
          <a:lstStyle/>
          <a:p>
            <a:pPr marL="12700" marR="5080">
              <a:lnSpc>
                <a:spcPct val="154300"/>
              </a:lnSpc>
              <a:spcBef>
                <a:spcPts val="105"/>
              </a:spcBef>
            </a:pPr>
            <a:r>
              <a:rPr sz="1250" spc="170" dirty="0">
                <a:solidFill>
                  <a:srgbClr val="262424"/>
                </a:solidFill>
                <a:latin typeface="Tahoma"/>
                <a:cs typeface="Tahoma"/>
              </a:rPr>
              <a:t>H</a:t>
            </a:r>
            <a:r>
              <a:rPr lang="en-US" sz="1250" spc="170" dirty="0">
                <a:solidFill>
                  <a:srgbClr val="262424"/>
                </a:solidFill>
                <a:latin typeface="Tahoma"/>
                <a:cs typeface="Tahoma"/>
              </a:rPr>
              <a:t>FE</a:t>
            </a:r>
            <a:r>
              <a:rPr sz="1250" spc="-105" dirty="0">
                <a:solidFill>
                  <a:srgbClr val="262424"/>
                </a:solidFill>
                <a:latin typeface="Tahoma"/>
                <a:cs typeface="Tahoma"/>
              </a:rPr>
              <a:t> </a:t>
            </a:r>
            <a:r>
              <a:rPr sz="1250" spc="75" dirty="0">
                <a:solidFill>
                  <a:srgbClr val="262424"/>
                </a:solidFill>
                <a:latin typeface="Tahoma"/>
                <a:cs typeface="Tahoma"/>
              </a:rPr>
              <a:t>is</a:t>
            </a:r>
            <a:r>
              <a:rPr sz="1250" spc="-110" dirty="0">
                <a:solidFill>
                  <a:srgbClr val="262424"/>
                </a:solidFill>
                <a:latin typeface="Tahoma"/>
                <a:cs typeface="Tahoma"/>
              </a:rPr>
              <a:t> </a:t>
            </a:r>
            <a:r>
              <a:rPr lang="en-US" sz="1250" spc="110" dirty="0">
                <a:solidFill>
                  <a:srgbClr val="262424"/>
                </a:solidFill>
                <a:latin typeface="Tahoma"/>
                <a:cs typeface="Tahoma"/>
              </a:rPr>
              <a:t>a </a:t>
            </a:r>
            <a:r>
              <a:rPr sz="1250" spc="114" dirty="0">
                <a:solidFill>
                  <a:srgbClr val="262424"/>
                </a:solidFill>
                <a:latin typeface="Tahoma"/>
                <a:cs typeface="Tahoma"/>
              </a:rPr>
              <a:t>discipline </a:t>
            </a:r>
            <a:r>
              <a:rPr sz="1250" spc="140" dirty="0">
                <a:solidFill>
                  <a:srgbClr val="262424"/>
                </a:solidFill>
                <a:latin typeface="Tahoma"/>
                <a:cs typeface="Tahoma"/>
              </a:rPr>
              <a:t>concerned</a:t>
            </a:r>
            <a:r>
              <a:rPr sz="1250" spc="-35" dirty="0">
                <a:solidFill>
                  <a:srgbClr val="262424"/>
                </a:solidFill>
                <a:latin typeface="Tahoma"/>
                <a:cs typeface="Tahoma"/>
              </a:rPr>
              <a:t> </a:t>
            </a:r>
            <a:r>
              <a:rPr sz="1250" spc="114" dirty="0">
                <a:solidFill>
                  <a:srgbClr val="262424"/>
                </a:solidFill>
                <a:latin typeface="Tahoma"/>
                <a:cs typeface="Tahoma"/>
              </a:rPr>
              <a:t>with </a:t>
            </a:r>
            <a:r>
              <a:rPr lang="en-US" sz="1250" spc="135" dirty="0">
                <a:solidFill>
                  <a:srgbClr val="262424"/>
                </a:solidFill>
                <a:latin typeface="Tahoma"/>
                <a:cs typeface="Tahoma"/>
              </a:rPr>
              <a:t>the design of products and systems that reduce human error, improve safety, and increase system performance</a:t>
            </a:r>
            <a:endParaRPr sz="1250" dirty="0">
              <a:latin typeface="Tahoma"/>
              <a:cs typeface="Tahoma"/>
            </a:endParaRPr>
          </a:p>
        </p:txBody>
      </p:sp>
      <p:grpSp>
        <p:nvGrpSpPr>
          <p:cNvPr id="8" name="object 8"/>
          <p:cNvGrpSpPr/>
          <p:nvPr/>
        </p:nvGrpSpPr>
        <p:grpSpPr>
          <a:xfrm>
            <a:off x="4471323" y="2168525"/>
            <a:ext cx="2476500" cy="3362325"/>
            <a:chOff x="4476749" y="1933575"/>
            <a:chExt cx="2476500" cy="3362325"/>
          </a:xfrm>
        </p:grpSpPr>
        <p:sp>
          <p:nvSpPr>
            <p:cNvPr id="9" name="object 9"/>
            <p:cNvSpPr/>
            <p:nvPr/>
          </p:nvSpPr>
          <p:spPr>
            <a:xfrm>
              <a:off x="4476749" y="1933575"/>
              <a:ext cx="2476500" cy="3362325"/>
            </a:xfrm>
            <a:custGeom>
              <a:avLst/>
              <a:gdLst/>
              <a:ahLst/>
              <a:cxnLst/>
              <a:rect l="l" t="t" r="r" b="b"/>
              <a:pathLst>
                <a:path w="2476500" h="3362325">
                  <a:moveTo>
                    <a:pt x="2400414" y="0"/>
                  </a:moveTo>
                  <a:lnTo>
                    <a:pt x="76085" y="0"/>
                  </a:lnTo>
                  <a:lnTo>
                    <a:pt x="70789" y="520"/>
                  </a:lnTo>
                  <a:lnTo>
                    <a:pt x="31750" y="16700"/>
                  </a:lnTo>
                  <a:lnTo>
                    <a:pt x="4152" y="55206"/>
                  </a:lnTo>
                  <a:lnTo>
                    <a:pt x="0" y="76098"/>
                  </a:lnTo>
                  <a:lnTo>
                    <a:pt x="0" y="3280888"/>
                  </a:lnTo>
                  <a:lnTo>
                    <a:pt x="0" y="3286231"/>
                  </a:lnTo>
                  <a:lnTo>
                    <a:pt x="16687" y="3330577"/>
                  </a:lnTo>
                  <a:lnTo>
                    <a:pt x="55219" y="3358169"/>
                  </a:lnTo>
                  <a:lnTo>
                    <a:pt x="76085" y="3362322"/>
                  </a:lnTo>
                  <a:lnTo>
                    <a:pt x="2400414" y="3362322"/>
                  </a:lnTo>
                  <a:lnTo>
                    <a:pt x="2444750" y="3345628"/>
                  </a:lnTo>
                  <a:lnTo>
                    <a:pt x="2472347" y="3307111"/>
                  </a:lnTo>
                  <a:lnTo>
                    <a:pt x="2476500" y="3286231"/>
                  </a:lnTo>
                  <a:lnTo>
                    <a:pt x="2476500" y="76098"/>
                  </a:lnTo>
                  <a:lnTo>
                    <a:pt x="2459799" y="31750"/>
                  </a:lnTo>
                  <a:lnTo>
                    <a:pt x="2421280" y="4152"/>
                  </a:lnTo>
                  <a:lnTo>
                    <a:pt x="2405697" y="520"/>
                  </a:lnTo>
                  <a:lnTo>
                    <a:pt x="2400414" y="0"/>
                  </a:lnTo>
                  <a:close/>
                </a:path>
              </a:pathLst>
            </a:custGeom>
            <a:solidFill>
              <a:srgbClr val="EEEFF5"/>
            </a:solidFill>
          </p:spPr>
          <p:txBody>
            <a:bodyPr wrap="square" lIns="0" tIns="0" rIns="0" bIns="0" rtlCol="0"/>
            <a:lstStyle/>
            <a:p>
              <a:endParaRPr/>
            </a:p>
          </p:txBody>
        </p:sp>
        <p:sp>
          <p:nvSpPr>
            <p:cNvPr id="10" name="object 10"/>
            <p:cNvSpPr/>
            <p:nvPr/>
          </p:nvSpPr>
          <p:spPr>
            <a:xfrm>
              <a:off x="4476749" y="1933575"/>
              <a:ext cx="2476500" cy="3362325"/>
            </a:xfrm>
            <a:custGeom>
              <a:avLst/>
              <a:gdLst/>
              <a:ahLst/>
              <a:cxnLst/>
              <a:rect l="l" t="t" r="r" b="b"/>
              <a:pathLst>
                <a:path w="2476500" h="3362325">
                  <a:moveTo>
                    <a:pt x="2395067" y="0"/>
                  </a:moveTo>
                  <a:lnTo>
                    <a:pt x="81445" y="0"/>
                  </a:lnTo>
                  <a:lnTo>
                    <a:pt x="73417" y="387"/>
                  </a:lnTo>
                  <a:lnTo>
                    <a:pt x="36183" y="13709"/>
                  </a:lnTo>
                  <a:lnTo>
                    <a:pt x="9629" y="43006"/>
                  </a:lnTo>
                  <a:lnTo>
                    <a:pt x="0" y="81445"/>
                  </a:lnTo>
                  <a:lnTo>
                    <a:pt x="0" y="3280883"/>
                  </a:lnTo>
                  <a:lnTo>
                    <a:pt x="9630" y="3319315"/>
                  </a:lnTo>
                  <a:lnTo>
                    <a:pt x="36183" y="3348612"/>
                  </a:lnTo>
                  <a:lnTo>
                    <a:pt x="73417" y="3361935"/>
                  </a:lnTo>
                  <a:lnTo>
                    <a:pt x="81445" y="3362322"/>
                  </a:lnTo>
                  <a:lnTo>
                    <a:pt x="2395067" y="3362322"/>
                  </a:lnTo>
                  <a:lnTo>
                    <a:pt x="2433486" y="3352698"/>
                  </a:lnTo>
                  <a:lnTo>
                    <a:pt x="2462785" y="3326138"/>
                  </a:lnTo>
                  <a:lnTo>
                    <a:pt x="2476111" y="3288906"/>
                  </a:lnTo>
                  <a:lnTo>
                    <a:pt x="2476499" y="3280883"/>
                  </a:lnTo>
                  <a:lnTo>
                    <a:pt x="2476499" y="81445"/>
                  </a:lnTo>
                  <a:lnTo>
                    <a:pt x="2466870" y="43006"/>
                  </a:lnTo>
                  <a:lnTo>
                    <a:pt x="2440311" y="13709"/>
                  </a:lnTo>
                  <a:lnTo>
                    <a:pt x="2403087" y="387"/>
                  </a:lnTo>
                  <a:lnTo>
                    <a:pt x="2395067" y="0"/>
                  </a:lnTo>
                  <a:close/>
                </a:path>
              </a:pathLst>
            </a:custGeom>
            <a:solidFill>
              <a:srgbClr val="BCC8DF">
                <a:alpha val="70199"/>
              </a:srgbClr>
            </a:solidFill>
          </p:spPr>
          <p:txBody>
            <a:bodyPr wrap="square" lIns="0" tIns="0" rIns="0" bIns="0" rtlCol="0"/>
            <a:lstStyle/>
            <a:p>
              <a:endParaRPr/>
            </a:p>
          </p:txBody>
        </p:sp>
        <p:sp>
          <p:nvSpPr>
            <p:cNvPr id="11" name="object 11"/>
            <p:cNvSpPr/>
            <p:nvPr/>
          </p:nvSpPr>
          <p:spPr>
            <a:xfrm>
              <a:off x="4476749" y="1933575"/>
              <a:ext cx="2476500" cy="3362325"/>
            </a:xfrm>
            <a:custGeom>
              <a:avLst/>
              <a:gdLst/>
              <a:ahLst/>
              <a:cxnLst/>
              <a:rect l="l" t="t" r="r" b="b"/>
              <a:pathLst>
                <a:path w="2476500" h="3362325">
                  <a:moveTo>
                    <a:pt x="2395067" y="0"/>
                  </a:moveTo>
                  <a:lnTo>
                    <a:pt x="81445" y="0"/>
                  </a:lnTo>
                  <a:lnTo>
                    <a:pt x="73417" y="387"/>
                  </a:lnTo>
                  <a:lnTo>
                    <a:pt x="36183" y="13709"/>
                  </a:lnTo>
                  <a:lnTo>
                    <a:pt x="9629" y="43006"/>
                  </a:lnTo>
                  <a:lnTo>
                    <a:pt x="0" y="81445"/>
                  </a:lnTo>
                  <a:lnTo>
                    <a:pt x="0" y="3280883"/>
                  </a:lnTo>
                  <a:lnTo>
                    <a:pt x="9630" y="3319315"/>
                  </a:lnTo>
                  <a:lnTo>
                    <a:pt x="36183" y="3348612"/>
                  </a:lnTo>
                  <a:lnTo>
                    <a:pt x="73417" y="3361935"/>
                  </a:lnTo>
                  <a:lnTo>
                    <a:pt x="81445" y="3362322"/>
                  </a:lnTo>
                  <a:lnTo>
                    <a:pt x="2395067" y="3362322"/>
                  </a:lnTo>
                  <a:lnTo>
                    <a:pt x="2433486" y="3352698"/>
                  </a:lnTo>
                  <a:lnTo>
                    <a:pt x="2462785" y="3326138"/>
                  </a:lnTo>
                  <a:lnTo>
                    <a:pt x="2476111" y="3288906"/>
                  </a:lnTo>
                  <a:lnTo>
                    <a:pt x="2476499" y="3280883"/>
                  </a:lnTo>
                  <a:lnTo>
                    <a:pt x="2476499" y="81445"/>
                  </a:lnTo>
                  <a:lnTo>
                    <a:pt x="2466870" y="43006"/>
                  </a:lnTo>
                  <a:lnTo>
                    <a:pt x="2440311" y="13709"/>
                  </a:lnTo>
                  <a:lnTo>
                    <a:pt x="2403087" y="387"/>
                  </a:lnTo>
                  <a:lnTo>
                    <a:pt x="2395067" y="0"/>
                  </a:lnTo>
                  <a:close/>
                </a:path>
              </a:pathLst>
            </a:custGeom>
            <a:solidFill>
              <a:srgbClr val="FFFFFF">
                <a:alpha val="70199"/>
              </a:srgbClr>
            </a:solidFill>
          </p:spPr>
          <p:txBody>
            <a:bodyPr wrap="square" lIns="0" tIns="0" rIns="0" bIns="0" rtlCol="0"/>
            <a:lstStyle/>
            <a:p>
              <a:endParaRPr dirty="0"/>
            </a:p>
          </p:txBody>
        </p:sp>
      </p:grpSp>
      <p:sp>
        <p:nvSpPr>
          <p:cNvPr id="12" name="object 12"/>
          <p:cNvSpPr txBox="1"/>
          <p:nvPr/>
        </p:nvSpPr>
        <p:spPr>
          <a:xfrm>
            <a:off x="1996782" y="2066359"/>
            <a:ext cx="4795381" cy="524054"/>
          </a:xfrm>
          <a:prstGeom prst="rect">
            <a:avLst/>
          </a:prstGeom>
        </p:spPr>
        <p:txBody>
          <a:bodyPr vert="horz" wrap="square" lIns="0" tIns="12065" rIns="0" bIns="0" rtlCol="0">
            <a:spAutoFit/>
          </a:bodyPr>
          <a:lstStyle/>
          <a:p>
            <a:pPr marL="12700" marR="5080">
              <a:lnSpc>
                <a:spcPct val="109400"/>
              </a:lnSpc>
              <a:spcBef>
                <a:spcPts val="95"/>
              </a:spcBef>
              <a:tabLst>
                <a:tab pos="2645410" algn="l"/>
              </a:tabLst>
            </a:pPr>
            <a:r>
              <a:rPr sz="1600" b="1" spc="-20" dirty="0">
                <a:solidFill>
                  <a:srgbClr val="386AF1"/>
                </a:solidFill>
                <a:latin typeface="Tahoma"/>
                <a:cs typeface="Tahoma"/>
              </a:rPr>
              <a:t>Human</a:t>
            </a:r>
            <a:r>
              <a:rPr lang="en-US" sz="1600" b="1" spc="-20" dirty="0">
                <a:solidFill>
                  <a:srgbClr val="386AF1"/>
                </a:solidFill>
                <a:latin typeface="Tahoma"/>
                <a:cs typeface="Tahoma"/>
              </a:rPr>
              <a:t> Factors</a:t>
            </a:r>
            <a:r>
              <a:rPr sz="1600" b="1" dirty="0">
                <a:solidFill>
                  <a:srgbClr val="386AF1"/>
                </a:solidFill>
                <a:latin typeface="Tahoma"/>
                <a:cs typeface="Tahoma"/>
              </a:rPr>
              <a:t>	</a:t>
            </a:r>
            <a:r>
              <a:rPr lang="en-US" sz="1600" b="1" spc="-150" dirty="0">
                <a:solidFill>
                  <a:srgbClr val="386AF1"/>
                </a:solidFill>
                <a:latin typeface="Tahoma"/>
                <a:cs typeface="Tahoma"/>
              </a:rPr>
              <a:t>Human Performance </a:t>
            </a:r>
            <a:r>
              <a:rPr lang="en-US" sz="1600" b="1" spc="-105" dirty="0">
                <a:solidFill>
                  <a:srgbClr val="386AF1"/>
                </a:solidFill>
                <a:latin typeface="Tahoma"/>
                <a:cs typeface="Tahoma"/>
              </a:rPr>
              <a:t> </a:t>
            </a:r>
            <a:r>
              <a:rPr lang="en-US" sz="1600" b="1" spc="-10" dirty="0">
                <a:solidFill>
                  <a:srgbClr val="386AF1"/>
                </a:solidFill>
                <a:latin typeface="Tahoma"/>
                <a:cs typeface="Tahoma"/>
              </a:rPr>
              <a:t>Engineering	Optimization</a:t>
            </a:r>
            <a:endParaRPr sz="1600" dirty="0">
              <a:latin typeface="Tahoma"/>
              <a:cs typeface="Tahoma"/>
            </a:endParaRPr>
          </a:p>
        </p:txBody>
      </p:sp>
      <p:sp>
        <p:nvSpPr>
          <p:cNvPr id="13" name="object 13"/>
          <p:cNvSpPr txBox="1"/>
          <p:nvPr/>
        </p:nvSpPr>
        <p:spPr>
          <a:xfrm>
            <a:off x="4637835" y="2778125"/>
            <a:ext cx="2067765" cy="2333203"/>
          </a:xfrm>
          <a:prstGeom prst="rect">
            <a:avLst/>
          </a:prstGeom>
        </p:spPr>
        <p:txBody>
          <a:bodyPr vert="horz" wrap="square" lIns="0" tIns="4445" rIns="0" bIns="0" rtlCol="0">
            <a:spAutoFit/>
          </a:bodyPr>
          <a:lstStyle/>
          <a:p>
            <a:pPr marL="12700" marR="5080">
              <a:lnSpc>
                <a:spcPct val="153800"/>
              </a:lnSpc>
              <a:spcBef>
                <a:spcPts val="35"/>
              </a:spcBef>
            </a:pPr>
            <a:r>
              <a:rPr lang="en-US" sz="1250" spc="105" dirty="0">
                <a:solidFill>
                  <a:srgbClr val="262424"/>
                </a:solidFill>
                <a:latin typeface="Tahoma"/>
                <a:cs typeface="Tahoma"/>
              </a:rPr>
              <a:t>The process of applying knowledge, skills, and emerging technologies to improve and preserve the capabilities of military members and organizations to execute essential tasks</a:t>
            </a:r>
            <a:endParaRPr sz="1250" dirty="0">
              <a:latin typeface="Tahoma"/>
              <a:cs typeface="Tahoma"/>
            </a:endParaRPr>
          </a:p>
        </p:txBody>
      </p:sp>
      <p:grpSp>
        <p:nvGrpSpPr>
          <p:cNvPr id="14" name="object 14"/>
          <p:cNvGrpSpPr/>
          <p:nvPr/>
        </p:nvGrpSpPr>
        <p:grpSpPr>
          <a:xfrm>
            <a:off x="7115174" y="1933575"/>
            <a:ext cx="2466975" cy="3362325"/>
            <a:chOff x="7115174" y="1933575"/>
            <a:chExt cx="2466975" cy="3362325"/>
          </a:xfrm>
        </p:grpSpPr>
        <p:sp>
          <p:nvSpPr>
            <p:cNvPr id="15" name="object 15"/>
            <p:cNvSpPr/>
            <p:nvPr/>
          </p:nvSpPr>
          <p:spPr>
            <a:xfrm>
              <a:off x="7115174" y="1933575"/>
              <a:ext cx="2466975" cy="3362325"/>
            </a:xfrm>
            <a:custGeom>
              <a:avLst/>
              <a:gdLst/>
              <a:ahLst/>
              <a:cxnLst/>
              <a:rect l="l" t="t" r="r" b="b"/>
              <a:pathLst>
                <a:path w="2466975" h="3362325">
                  <a:moveTo>
                    <a:pt x="2390889" y="0"/>
                  </a:moveTo>
                  <a:lnTo>
                    <a:pt x="76085" y="0"/>
                  </a:lnTo>
                  <a:lnTo>
                    <a:pt x="70789" y="520"/>
                  </a:lnTo>
                  <a:lnTo>
                    <a:pt x="31750" y="16700"/>
                  </a:lnTo>
                  <a:lnTo>
                    <a:pt x="4152" y="55206"/>
                  </a:lnTo>
                  <a:lnTo>
                    <a:pt x="0" y="76098"/>
                  </a:lnTo>
                  <a:lnTo>
                    <a:pt x="0" y="3280888"/>
                  </a:lnTo>
                  <a:lnTo>
                    <a:pt x="0" y="3286231"/>
                  </a:lnTo>
                  <a:lnTo>
                    <a:pt x="16687" y="3330577"/>
                  </a:lnTo>
                  <a:lnTo>
                    <a:pt x="55206" y="3358169"/>
                  </a:lnTo>
                  <a:lnTo>
                    <a:pt x="76085" y="3362322"/>
                  </a:lnTo>
                  <a:lnTo>
                    <a:pt x="2390889" y="3362322"/>
                  </a:lnTo>
                  <a:lnTo>
                    <a:pt x="2435225" y="3345628"/>
                  </a:lnTo>
                  <a:lnTo>
                    <a:pt x="2462822" y="3307111"/>
                  </a:lnTo>
                  <a:lnTo>
                    <a:pt x="2466975" y="3286231"/>
                  </a:lnTo>
                  <a:lnTo>
                    <a:pt x="2466975" y="76098"/>
                  </a:lnTo>
                  <a:lnTo>
                    <a:pt x="2450274" y="31750"/>
                  </a:lnTo>
                  <a:lnTo>
                    <a:pt x="2411755" y="4152"/>
                  </a:lnTo>
                  <a:lnTo>
                    <a:pt x="2396172" y="520"/>
                  </a:lnTo>
                  <a:lnTo>
                    <a:pt x="2390889" y="0"/>
                  </a:lnTo>
                  <a:close/>
                </a:path>
              </a:pathLst>
            </a:custGeom>
            <a:solidFill>
              <a:srgbClr val="EEEFF5"/>
            </a:solidFill>
          </p:spPr>
          <p:txBody>
            <a:bodyPr wrap="square" lIns="0" tIns="0" rIns="0" bIns="0" rtlCol="0"/>
            <a:lstStyle/>
            <a:p>
              <a:endParaRPr/>
            </a:p>
          </p:txBody>
        </p:sp>
        <p:sp>
          <p:nvSpPr>
            <p:cNvPr id="16" name="object 16"/>
            <p:cNvSpPr/>
            <p:nvPr/>
          </p:nvSpPr>
          <p:spPr>
            <a:xfrm>
              <a:off x="7115174" y="1933575"/>
              <a:ext cx="2466975" cy="3362325"/>
            </a:xfrm>
            <a:custGeom>
              <a:avLst/>
              <a:gdLst/>
              <a:ahLst/>
              <a:cxnLst/>
              <a:rect l="l" t="t" r="r" b="b"/>
              <a:pathLst>
                <a:path w="2466975" h="3362325">
                  <a:moveTo>
                    <a:pt x="2385542" y="0"/>
                  </a:moveTo>
                  <a:lnTo>
                    <a:pt x="81445" y="0"/>
                  </a:lnTo>
                  <a:lnTo>
                    <a:pt x="73417" y="387"/>
                  </a:lnTo>
                  <a:lnTo>
                    <a:pt x="36183" y="13709"/>
                  </a:lnTo>
                  <a:lnTo>
                    <a:pt x="9623" y="43006"/>
                  </a:lnTo>
                  <a:lnTo>
                    <a:pt x="0" y="81445"/>
                  </a:lnTo>
                  <a:lnTo>
                    <a:pt x="0" y="3280883"/>
                  </a:lnTo>
                  <a:lnTo>
                    <a:pt x="9625" y="3319315"/>
                  </a:lnTo>
                  <a:lnTo>
                    <a:pt x="36183" y="3348612"/>
                  </a:lnTo>
                  <a:lnTo>
                    <a:pt x="73417" y="3361935"/>
                  </a:lnTo>
                  <a:lnTo>
                    <a:pt x="81445" y="3362322"/>
                  </a:lnTo>
                  <a:lnTo>
                    <a:pt x="2385542" y="3362322"/>
                  </a:lnTo>
                  <a:lnTo>
                    <a:pt x="2423961" y="3352698"/>
                  </a:lnTo>
                  <a:lnTo>
                    <a:pt x="2453260" y="3326138"/>
                  </a:lnTo>
                  <a:lnTo>
                    <a:pt x="2466586" y="3288906"/>
                  </a:lnTo>
                  <a:lnTo>
                    <a:pt x="2466974" y="3280883"/>
                  </a:lnTo>
                  <a:lnTo>
                    <a:pt x="2466974" y="81445"/>
                  </a:lnTo>
                  <a:lnTo>
                    <a:pt x="2457345" y="43006"/>
                  </a:lnTo>
                  <a:lnTo>
                    <a:pt x="2430786" y="13709"/>
                  </a:lnTo>
                  <a:lnTo>
                    <a:pt x="2393562" y="387"/>
                  </a:lnTo>
                  <a:lnTo>
                    <a:pt x="2385542" y="0"/>
                  </a:lnTo>
                  <a:close/>
                </a:path>
              </a:pathLst>
            </a:custGeom>
            <a:solidFill>
              <a:srgbClr val="BCC8DF">
                <a:alpha val="70199"/>
              </a:srgbClr>
            </a:solidFill>
          </p:spPr>
          <p:txBody>
            <a:bodyPr wrap="square" lIns="0" tIns="0" rIns="0" bIns="0" rtlCol="0"/>
            <a:lstStyle/>
            <a:p>
              <a:endParaRPr/>
            </a:p>
          </p:txBody>
        </p:sp>
        <p:sp>
          <p:nvSpPr>
            <p:cNvPr id="17" name="object 17"/>
            <p:cNvSpPr/>
            <p:nvPr/>
          </p:nvSpPr>
          <p:spPr>
            <a:xfrm>
              <a:off x="7115174" y="1933575"/>
              <a:ext cx="2466975" cy="3362325"/>
            </a:xfrm>
            <a:custGeom>
              <a:avLst/>
              <a:gdLst/>
              <a:ahLst/>
              <a:cxnLst/>
              <a:rect l="l" t="t" r="r" b="b"/>
              <a:pathLst>
                <a:path w="2466975" h="3362325">
                  <a:moveTo>
                    <a:pt x="2385542" y="0"/>
                  </a:moveTo>
                  <a:lnTo>
                    <a:pt x="81445" y="0"/>
                  </a:lnTo>
                  <a:lnTo>
                    <a:pt x="73417" y="387"/>
                  </a:lnTo>
                  <a:lnTo>
                    <a:pt x="36183" y="13709"/>
                  </a:lnTo>
                  <a:lnTo>
                    <a:pt x="9623" y="43006"/>
                  </a:lnTo>
                  <a:lnTo>
                    <a:pt x="0" y="81445"/>
                  </a:lnTo>
                  <a:lnTo>
                    <a:pt x="0" y="3280883"/>
                  </a:lnTo>
                  <a:lnTo>
                    <a:pt x="9625" y="3319315"/>
                  </a:lnTo>
                  <a:lnTo>
                    <a:pt x="36183" y="3348612"/>
                  </a:lnTo>
                  <a:lnTo>
                    <a:pt x="73417" y="3361935"/>
                  </a:lnTo>
                  <a:lnTo>
                    <a:pt x="81445" y="3362322"/>
                  </a:lnTo>
                  <a:lnTo>
                    <a:pt x="2385542" y="3362322"/>
                  </a:lnTo>
                  <a:lnTo>
                    <a:pt x="2423961" y="3352698"/>
                  </a:lnTo>
                  <a:lnTo>
                    <a:pt x="2453260" y="3326138"/>
                  </a:lnTo>
                  <a:lnTo>
                    <a:pt x="2466586" y="3288906"/>
                  </a:lnTo>
                  <a:lnTo>
                    <a:pt x="2466974" y="3280883"/>
                  </a:lnTo>
                  <a:lnTo>
                    <a:pt x="2466974" y="81445"/>
                  </a:lnTo>
                  <a:lnTo>
                    <a:pt x="2457345" y="43006"/>
                  </a:lnTo>
                  <a:lnTo>
                    <a:pt x="2430786" y="13709"/>
                  </a:lnTo>
                  <a:lnTo>
                    <a:pt x="2393562" y="387"/>
                  </a:lnTo>
                  <a:lnTo>
                    <a:pt x="2385542" y="0"/>
                  </a:lnTo>
                  <a:close/>
                </a:path>
              </a:pathLst>
            </a:custGeom>
            <a:solidFill>
              <a:srgbClr val="FFFFFF">
                <a:alpha val="70199"/>
              </a:srgbClr>
            </a:solidFill>
          </p:spPr>
          <p:txBody>
            <a:bodyPr wrap="square" lIns="0" tIns="0" rIns="0" bIns="0" rtlCol="0"/>
            <a:lstStyle/>
            <a:p>
              <a:endParaRPr/>
            </a:p>
          </p:txBody>
        </p:sp>
      </p:grpSp>
      <p:sp>
        <p:nvSpPr>
          <p:cNvPr id="18" name="object 18"/>
          <p:cNvSpPr txBox="1"/>
          <p:nvPr/>
        </p:nvSpPr>
        <p:spPr>
          <a:xfrm>
            <a:off x="7263206" y="2066359"/>
            <a:ext cx="1271270" cy="524054"/>
          </a:xfrm>
          <a:prstGeom prst="rect">
            <a:avLst/>
          </a:prstGeom>
        </p:spPr>
        <p:txBody>
          <a:bodyPr vert="horz" wrap="square" lIns="0" tIns="12065" rIns="0" bIns="0" rtlCol="0">
            <a:spAutoFit/>
          </a:bodyPr>
          <a:lstStyle/>
          <a:p>
            <a:pPr marL="12700" marR="5080">
              <a:lnSpc>
                <a:spcPct val="109400"/>
              </a:lnSpc>
              <a:spcBef>
                <a:spcPts val="95"/>
              </a:spcBef>
            </a:pPr>
            <a:r>
              <a:rPr lang="en-US" sz="1600" b="1" spc="-170" dirty="0">
                <a:solidFill>
                  <a:srgbClr val="386AF1"/>
                </a:solidFill>
                <a:latin typeface="Tahoma"/>
                <a:cs typeface="Tahoma"/>
              </a:rPr>
              <a:t>Cognitive Ergonomics</a:t>
            </a:r>
            <a:endParaRPr sz="1600" dirty="0">
              <a:latin typeface="Tahoma"/>
              <a:cs typeface="Tahoma"/>
            </a:endParaRPr>
          </a:p>
        </p:txBody>
      </p:sp>
      <p:sp>
        <p:nvSpPr>
          <p:cNvPr id="19" name="object 19"/>
          <p:cNvSpPr txBox="1"/>
          <p:nvPr/>
        </p:nvSpPr>
        <p:spPr>
          <a:xfrm>
            <a:off x="7263206" y="2705925"/>
            <a:ext cx="2118360" cy="2342180"/>
          </a:xfrm>
          <a:prstGeom prst="rect">
            <a:avLst/>
          </a:prstGeom>
        </p:spPr>
        <p:txBody>
          <a:bodyPr vert="horz" wrap="square" lIns="0" tIns="13335" rIns="0" bIns="0" rtlCol="0">
            <a:spAutoFit/>
          </a:bodyPr>
          <a:lstStyle/>
          <a:p>
            <a:pPr marL="12700" marR="5080">
              <a:lnSpc>
                <a:spcPct val="154200"/>
              </a:lnSpc>
              <a:spcBef>
                <a:spcPts val="105"/>
              </a:spcBef>
            </a:pPr>
            <a:r>
              <a:rPr lang="en-US" sz="1250" spc="150" dirty="0">
                <a:solidFill>
                  <a:srgbClr val="262424"/>
                </a:solidFill>
                <a:latin typeface="Tahoma"/>
                <a:cs typeface="Tahoma"/>
              </a:rPr>
              <a:t>The fie</a:t>
            </a:r>
            <a:r>
              <a:rPr lang="en-US" sz="1250" spc="-20" dirty="0">
                <a:solidFill>
                  <a:srgbClr val="262424"/>
                </a:solidFill>
                <a:latin typeface="Tahoma"/>
                <a:cs typeface="Tahoma"/>
              </a:rPr>
              <a:t>ld of study that is focused on the alignment of products and systems with their intended users’ cognitive abilities and limitations. It incorporates knowledge about information processing to improve work systems.  </a:t>
            </a:r>
            <a:endParaRPr sz="1250" dirty="0">
              <a:latin typeface="Tahoma"/>
              <a:cs typeface="Tahoma"/>
            </a:endParaRPr>
          </a:p>
        </p:txBody>
      </p:sp>
      <p:pic>
        <p:nvPicPr>
          <p:cNvPr id="28" name="Audio 27">
            <a:extLst>
              <a:ext uri="{FF2B5EF4-FFF2-40B4-BE49-F238E27FC236}">
                <a16:creationId xmlns:a16="http://schemas.microsoft.com/office/drawing/2014/main" id="{88CBA35A-D451-3468-2E55-A8FD0E946E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64800" y="504825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4430"/>
    </mc:Choice>
    <mc:Fallback>
      <p:transition spd="slow" advTm="544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0622280" cy="6001385"/>
          </a:xfrm>
          <a:custGeom>
            <a:avLst/>
            <a:gdLst/>
            <a:ahLst/>
            <a:cxnLst/>
            <a:rect l="l" t="t" r="r" b="b"/>
            <a:pathLst>
              <a:path w="10622280" h="6001385">
                <a:moveTo>
                  <a:pt x="10621655" y="0"/>
                </a:moveTo>
                <a:lnTo>
                  <a:pt x="0" y="0"/>
                </a:lnTo>
                <a:lnTo>
                  <a:pt x="0" y="6001235"/>
                </a:lnTo>
                <a:lnTo>
                  <a:pt x="10621655" y="6001235"/>
                </a:lnTo>
                <a:lnTo>
                  <a:pt x="10621655" y="0"/>
                </a:lnTo>
                <a:close/>
              </a:path>
            </a:pathLst>
          </a:custGeom>
          <a:solidFill>
            <a:srgbClr val="EEEFF5"/>
          </a:solidFill>
        </p:spPr>
        <p:txBody>
          <a:bodyPr wrap="square" lIns="0" tIns="0" rIns="0" bIns="0" rtlCol="0"/>
          <a:lstStyle/>
          <a:p>
            <a:endParaRPr dirty="0"/>
          </a:p>
        </p:txBody>
      </p:sp>
      <p:sp>
        <p:nvSpPr>
          <p:cNvPr id="3" name="object 3"/>
          <p:cNvSpPr txBox="1">
            <a:spLocks noGrp="1"/>
          </p:cNvSpPr>
          <p:nvPr>
            <p:ph type="title"/>
          </p:nvPr>
        </p:nvSpPr>
        <p:spPr>
          <a:xfrm>
            <a:off x="1524000" y="372777"/>
            <a:ext cx="6095018" cy="440762"/>
          </a:xfrm>
          <a:prstGeom prst="rect">
            <a:avLst/>
          </a:prstGeom>
        </p:spPr>
        <p:txBody>
          <a:bodyPr vert="horz" wrap="square" lIns="0" tIns="11430" rIns="0" bIns="0" rtlCol="0">
            <a:spAutoFit/>
          </a:bodyPr>
          <a:lstStyle/>
          <a:p>
            <a:pPr marL="12700" marR="5080">
              <a:lnSpc>
                <a:spcPct val="110300"/>
              </a:lnSpc>
              <a:spcBef>
                <a:spcPts val="90"/>
              </a:spcBef>
            </a:pPr>
            <a:r>
              <a:rPr lang="en-US" sz="2800" spc="-260" dirty="0"/>
              <a:t>Automated Dispensing Cabinets</a:t>
            </a:r>
            <a:endParaRPr sz="2950" dirty="0"/>
          </a:p>
        </p:txBody>
      </p:sp>
      <p:sp>
        <p:nvSpPr>
          <p:cNvPr id="36" name="TextBox 35">
            <a:extLst>
              <a:ext uri="{FF2B5EF4-FFF2-40B4-BE49-F238E27FC236}">
                <a16:creationId xmlns:a16="http://schemas.microsoft.com/office/drawing/2014/main" id="{FAFA55E1-22EA-FB38-2C17-1CACDAF98C4F}"/>
              </a:ext>
            </a:extLst>
          </p:cNvPr>
          <p:cNvSpPr txBox="1"/>
          <p:nvPr/>
        </p:nvSpPr>
        <p:spPr>
          <a:xfrm>
            <a:off x="1515533" y="972397"/>
            <a:ext cx="4580467" cy="3570208"/>
          </a:xfrm>
          <a:prstGeom prst="rect">
            <a:avLst/>
          </a:prstGeom>
          <a:noFill/>
        </p:spPr>
        <p:txBody>
          <a:bodyPr wrap="square" rtlCol="0">
            <a:spAutoFit/>
          </a:bodyPr>
          <a:lstStyle/>
          <a:p>
            <a:pPr marL="285750" indent="-285750">
              <a:buFont typeface="Wingdings" pitchFamily="2" charset="2"/>
              <a:buChar char="Ø"/>
            </a:pPr>
            <a:r>
              <a:rPr lang="en-US" sz="1600" dirty="0"/>
              <a:t>Introduced in hospitals in the late 1980s</a:t>
            </a:r>
          </a:p>
          <a:p>
            <a:pPr marL="285750" indent="-285750">
              <a:buFont typeface="Wingdings" pitchFamily="2" charset="2"/>
              <a:buChar char="Ø"/>
            </a:pPr>
            <a:r>
              <a:rPr lang="en-US" sz="1600" dirty="0"/>
              <a:t>Replaced manual systems and medication carts holding individual patient cassettes</a:t>
            </a:r>
          </a:p>
          <a:p>
            <a:pPr marL="285750" indent="-285750">
              <a:buFont typeface="Wingdings" pitchFamily="2" charset="2"/>
              <a:buChar char="Ø"/>
            </a:pPr>
            <a:r>
              <a:rPr lang="en-US" sz="1600" dirty="0"/>
              <a:t>Decentralized medication storage – cabinets are stored in the nursing unit for immediate access</a:t>
            </a:r>
          </a:p>
          <a:p>
            <a:pPr marL="285750" indent="-285750">
              <a:buFont typeface="Wingdings" pitchFamily="2" charset="2"/>
              <a:buChar char="Ø"/>
            </a:pPr>
            <a:r>
              <a:rPr lang="en-US" sz="1600" dirty="0"/>
              <a:t>Increased efficiency and productivity</a:t>
            </a:r>
          </a:p>
          <a:p>
            <a:pPr marL="285750" indent="-285750">
              <a:buFont typeface="Wingdings" pitchFamily="2" charset="2"/>
              <a:buChar char="Ø"/>
            </a:pPr>
            <a:r>
              <a:rPr lang="en-US" sz="1600" dirty="0"/>
              <a:t>Secure medication access – only authorized users can access the cabinet using a PIN or ID badge</a:t>
            </a:r>
          </a:p>
          <a:p>
            <a:pPr marL="285750" indent="-285750">
              <a:buFont typeface="Wingdings" pitchFamily="2" charset="2"/>
              <a:buChar char="Ø"/>
            </a:pPr>
            <a:r>
              <a:rPr lang="en-US" sz="1600" dirty="0"/>
              <a:t>Improved usage tracking and inventory management</a:t>
            </a:r>
          </a:p>
          <a:p>
            <a:pPr marL="285750" indent="-285750">
              <a:buFont typeface="Wingdings" pitchFamily="2" charset="2"/>
              <a:buChar char="Ø"/>
            </a:pPr>
            <a:r>
              <a:rPr lang="en-US" sz="1600" dirty="0"/>
              <a:t>Integration with ERP and EHR</a:t>
            </a:r>
          </a:p>
          <a:p>
            <a:pPr marL="285750" indent="-285750">
              <a:buFont typeface="Wingdings" pitchFamily="2" charset="2"/>
              <a:buChar char="Ø"/>
            </a:pPr>
            <a:endParaRPr lang="en-US" dirty="0"/>
          </a:p>
        </p:txBody>
      </p:sp>
      <p:graphicFrame>
        <p:nvGraphicFramePr>
          <p:cNvPr id="37" name="Diagram 36">
            <a:extLst>
              <a:ext uri="{FF2B5EF4-FFF2-40B4-BE49-F238E27FC236}">
                <a16:creationId xmlns:a16="http://schemas.microsoft.com/office/drawing/2014/main" id="{D3D509CA-3255-2CAD-28FA-09BAFE1B986B}"/>
              </a:ext>
            </a:extLst>
          </p:cNvPr>
          <p:cNvGraphicFramePr/>
          <p:nvPr>
            <p:extLst>
              <p:ext uri="{D42A27DB-BD31-4B8C-83A1-F6EECF244321}">
                <p14:modId xmlns:p14="http://schemas.microsoft.com/office/powerpoint/2010/main" val="1382615837"/>
              </p:ext>
            </p:extLst>
          </p:nvPr>
        </p:nvGraphicFramePr>
        <p:xfrm>
          <a:off x="6058859" y="915794"/>
          <a:ext cx="4495800" cy="350819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5" name="Audio 64">
            <a:extLst>
              <a:ext uri="{FF2B5EF4-FFF2-40B4-BE49-F238E27FC236}">
                <a16:creationId xmlns:a16="http://schemas.microsoft.com/office/drawing/2014/main" id="{5BF9EC55-6845-A82A-4826-2ED3EC0F901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464800" y="5048250"/>
            <a:ext cx="812800" cy="812800"/>
          </a:xfrm>
          <a:prstGeom prst="rect">
            <a:avLst/>
          </a:prstGeom>
        </p:spPr>
      </p:pic>
    </p:spTree>
    <p:extLst>
      <p:ext uri="{BB962C8B-B14F-4D97-AF65-F5344CB8AC3E}">
        <p14:creationId xmlns:p14="http://schemas.microsoft.com/office/powerpoint/2010/main" val="4212615006"/>
      </p:ext>
    </p:extLst>
  </p:cSld>
  <p:clrMapOvr>
    <a:masterClrMapping/>
  </p:clrMapOvr>
  <mc:AlternateContent xmlns:mc="http://schemas.openxmlformats.org/markup-compatibility/2006">
    <mc:Choice xmlns:p14="http://schemas.microsoft.com/office/powerpoint/2010/main" Requires="p14">
      <p:transition spd="slow" p14:dur="2000" advTm="81083"/>
    </mc:Choice>
    <mc:Fallback>
      <p:transition spd="slow" advTm="810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1"/>
            <a:ext cx="10622280" cy="6001385"/>
          </a:xfrm>
          <a:custGeom>
            <a:avLst/>
            <a:gdLst/>
            <a:ahLst/>
            <a:cxnLst/>
            <a:rect l="l" t="t" r="r" b="b"/>
            <a:pathLst>
              <a:path w="10622280" h="6001385">
                <a:moveTo>
                  <a:pt x="10621655" y="0"/>
                </a:moveTo>
                <a:lnTo>
                  <a:pt x="0" y="0"/>
                </a:lnTo>
                <a:lnTo>
                  <a:pt x="0" y="6001235"/>
                </a:lnTo>
                <a:lnTo>
                  <a:pt x="10621655" y="6001235"/>
                </a:lnTo>
                <a:lnTo>
                  <a:pt x="10621655" y="0"/>
                </a:lnTo>
                <a:close/>
              </a:path>
            </a:pathLst>
          </a:custGeom>
          <a:solidFill>
            <a:srgbClr val="EEEFF5"/>
          </a:solidFill>
        </p:spPr>
        <p:txBody>
          <a:bodyPr wrap="square" lIns="0" tIns="0" rIns="0" bIns="0" rtlCol="0"/>
          <a:lstStyle/>
          <a:p>
            <a:endParaRPr lang="en-US" dirty="0"/>
          </a:p>
        </p:txBody>
      </p:sp>
      <p:sp>
        <p:nvSpPr>
          <p:cNvPr id="3" name="object 3"/>
          <p:cNvSpPr txBox="1">
            <a:spLocks noGrp="1"/>
          </p:cNvSpPr>
          <p:nvPr>
            <p:ph type="title"/>
          </p:nvPr>
        </p:nvSpPr>
        <p:spPr>
          <a:xfrm>
            <a:off x="1703358" y="372777"/>
            <a:ext cx="7288242" cy="721223"/>
          </a:xfrm>
          <a:prstGeom prst="rect">
            <a:avLst/>
          </a:prstGeom>
        </p:spPr>
        <p:txBody>
          <a:bodyPr vert="horz" wrap="square" lIns="0" tIns="11430" rIns="0" bIns="0" rtlCol="0">
            <a:spAutoFit/>
          </a:bodyPr>
          <a:lstStyle/>
          <a:p>
            <a:pPr marL="12700" marR="5080">
              <a:lnSpc>
                <a:spcPct val="110300"/>
              </a:lnSpc>
              <a:spcBef>
                <a:spcPts val="90"/>
              </a:spcBef>
            </a:pPr>
            <a:r>
              <a:rPr sz="2200" spc="-290" dirty="0"/>
              <a:t>Human</a:t>
            </a:r>
            <a:r>
              <a:rPr sz="2200" spc="-240" dirty="0"/>
              <a:t> </a:t>
            </a:r>
            <a:r>
              <a:rPr sz="2200" spc="-120" dirty="0"/>
              <a:t>Factors</a:t>
            </a:r>
            <a:r>
              <a:rPr sz="2200" spc="-240" dirty="0"/>
              <a:t> </a:t>
            </a:r>
            <a:r>
              <a:rPr lang="en-US" sz="2200" spc="-150" dirty="0"/>
              <a:t>Engineering in Automated Dispensing Cabinets</a:t>
            </a:r>
            <a:endParaRPr sz="2200" dirty="0"/>
          </a:p>
        </p:txBody>
      </p:sp>
      <p:sp>
        <p:nvSpPr>
          <p:cNvPr id="14" name="object 14"/>
          <p:cNvSpPr txBox="1"/>
          <p:nvPr/>
        </p:nvSpPr>
        <p:spPr>
          <a:xfrm>
            <a:off x="1653904" y="1505191"/>
            <a:ext cx="7718696" cy="1965474"/>
          </a:xfrm>
          <a:prstGeom prst="rect">
            <a:avLst/>
          </a:prstGeom>
        </p:spPr>
        <p:txBody>
          <a:bodyPr vert="horz" wrap="square" lIns="0" tIns="12700" rIns="0" bIns="0" rtlCol="0">
            <a:spAutoFit/>
          </a:bodyPr>
          <a:lstStyle/>
          <a:p>
            <a:pPr marL="184150" marR="5080" indent="-171450">
              <a:lnSpc>
                <a:spcPct val="150000"/>
              </a:lnSpc>
              <a:spcBef>
                <a:spcPts val="100"/>
              </a:spcBef>
              <a:buFont typeface="Wingdings" pitchFamily="2" charset="2"/>
              <a:buChar char="Ø"/>
            </a:pPr>
            <a:r>
              <a:rPr lang="en-US" sz="1200" spc="120" dirty="0">
                <a:solidFill>
                  <a:srgbClr val="262424"/>
                </a:solidFill>
                <a:latin typeface="Tahoma"/>
                <a:cs typeface="Tahoma"/>
              </a:rPr>
              <a:t>Equipment design can influence human performance. A confusing ADC display or storage system can lead to errors, potentially leading to dangerous actions.</a:t>
            </a:r>
          </a:p>
          <a:p>
            <a:pPr marL="184150" marR="5080" indent="-171450">
              <a:lnSpc>
                <a:spcPct val="150000"/>
              </a:lnSpc>
              <a:spcBef>
                <a:spcPts val="100"/>
              </a:spcBef>
              <a:buFont typeface="Wingdings" pitchFamily="2" charset="2"/>
              <a:buChar char="Ø"/>
            </a:pPr>
            <a:r>
              <a:rPr lang="en-US" sz="1200" spc="120" dirty="0">
                <a:solidFill>
                  <a:srgbClr val="262424"/>
                </a:solidFill>
                <a:latin typeface="Tahoma"/>
                <a:cs typeface="Tahoma"/>
              </a:rPr>
              <a:t>Consistent with the mental model of its users. Improve efficiency and safety without straying too far from user expectations.</a:t>
            </a:r>
          </a:p>
          <a:p>
            <a:pPr marL="184150" marR="5080" indent="-171450">
              <a:lnSpc>
                <a:spcPct val="150000"/>
              </a:lnSpc>
              <a:spcBef>
                <a:spcPts val="100"/>
              </a:spcBef>
              <a:buFont typeface="Wingdings" pitchFamily="2" charset="2"/>
              <a:buChar char="Ø"/>
            </a:pPr>
            <a:r>
              <a:rPr lang="en-US" sz="1200" spc="120" dirty="0">
                <a:solidFill>
                  <a:srgbClr val="262424"/>
                </a:solidFill>
                <a:latin typeface="Tahoma"/>
                <a:cs typeface="Tahoma"/>
              </a:rPr>
              <a:t>Physical requirements: location, space, size</a:t>
            </a:r>
          </a:p>
          <a:p>
            <a:pPr marL="12700" marR="5080">
              <a:lnSpc>
                <a:spcPct val="150000"/>
              </a:lnSpc>
              <a:spcBef>
                <a:spcPts val="100"/>
              </a:spcBef>
            </a:pPr>
            <a:endParaRPr lang="en-US" sz="1200" spc="120" dirty="0">
              <a:solidFill>
                <a:srgbClr val="262424"/>
              </a:solidFill>
              <a:latin typeface="Tahoma"/>
              <a:cs typeface="Tahoma"/>
            </a:endParaRPr>
          </a:p>
          <a:p>
            <a:pPr marL="12700" marR="5080">
              <a:lnSpc>
                <a:spcPct val="150000"/>
              </a:lnSpc>
              <a:spcBef>
                <a:spcPts val="100"/>
              </a:spcBef>
            </a:pPr>
            <a:endParaRPr lang="en-US" sz="1200" spc="120" dirty="0">
              <a:solidFill>
                <a:srgbClr val="262424"/>
              </a:solidFill>
              <a:latin typeface="Tahoma"/>
              <a:cs typeface="Tahoma"/>
            </a:endParaRPr>
          </a:p>
        </p:txBody>
      </p:sp>
      <p:sp>
        <p:nvSpPr>
          <p:cNvPr id="22" name="object 22"/>
          <p:cNvSpPr txBox="1"/>
          <p:nvPr/>
        </p:nvSpPr>
        <p:spPr>
          <a:xfrm>
            <a:off x="1653904" y="1269108"/>
            <a:ext cx="1890395" cy="252729"/>
          </a:xfrm>
          <a:prstGeom prst="rect">
            <a:avLst/>
          </a:prstGeom>
        </p:spPr>
        <p:txBody>
          <a:bodyPr vert="horz" wrap="square" lIns="0" tIns="17780" rIns="0" bIns="0" rtlCol="0">
            <a:spAutoFit/>
          </a:bodyPr>
          <a:lstStyle/>
          <a:p>
            <a:pPr marL="12700">
              <a:lnSpc>
                <a:spcPct val="100000"/>
              </a:lnSpc>
              <a:spcBef>
                <a:spcPts val="140"/>
              </a:spcBef>
            </a:pPr>
            <a:r>
              <a:rPr sz="1450" b="1" spc="-60" dirty="0">
                <a:solidFill>
                  <a:srgbClr val="386AF1"/>
                </a:solidFill>
                <a:latin typeface="Tahoma"/>
                <a:cs typeface="Tahoma"/>
              </a:rPr>
              <a:t>User-</a:t>
            </a:r>
            <a:r>
              <a:rPr sz="1450" b="1" spc="-65" dirty="0">
                <a:solidFill>
                  <a:srgbClr val="386AF1"/>
                </a:solidFill>
                <a:latin typeface="Tahoma"/>
                <a:cs typeface="Tahoma"/>
              </a:rPr>
              <a:t>Centered</a:t>
            </a:r>
            <a:r>
              <a:rPr sz="1450" b="1" spc="-75" dirty="0">
                <a:solidFill>
                  <a:srgbClr val="386AF1"/>
                </a:solidFill>
                <a:latin typeface="Tahoma"/>
                <a:cs typeface="Tahoma"/>
              </a:rPr>
              <a:t> </a:t>
            </a:r>
            <a:r>
              <a:rPr sz="1450" b="1" spc="-65" dirty="0">
                <a:solidFill>
                  <a:srgbClr val="386AF1"/>
                </a:solidFill>
                <a:latin typeface="Tahoma"/>
                <a:cs typeface="Tahoma"/>
              </a:rPr>
              <a:t>Design</a:t>
            </a:r>
            <a:endParaRPr sz="1450" dirty="0">
              <a:latin typeface="Tahoma"/>
              <a:cs typeface="Tahoma"/>
            </a:endParaRPr>
          </a:p>
        </p:txBody>
      </p:sp>
      <p:sp>
        <p:nvSpPr>
          <p:cNvPr id="23" name="object 23"/>
          <p:cNvSpPr txBox="1"/>
          <p:nvPr/>
        </p:nvSpPr>
        <p:spPr>
          <a:xfrm>
            <a:off x="1610602" y="3488174"/>
            <a:ext cx="5614035" cy="831831"/>
          </a:xfrm>
          <a:prstGeom prst="rect">
            <a:avLst/>
          </a:prstGeom>
        </p:spPr>
        <p:txBody>
          <a:bodyPr vert="horz" wrap="square" lIns="0" tIns="12700" rIns="0" bIns="0" rtlCol="0">
            <a:spAutoFit/>
          </a:bodyPr>
          <a:lstStyle/>
          <a:p>
            <a:pPr marL="184150" marR="5080" indent="-171450">
              <a:lnSpc>
                <a:spcPct val="150000"/>
              </a:lnSpc>
              <a:spcBef>
                <a:spcPts val="100"/>
              </a:spcBef>
              <a:buFont typeface="Wingdings" pitchFamily="2" charset="2"/>
              <a:buChar char="Ø"/>
            </a:pPr>
            <a:r>
              <a:rPr lang="en-US" sz="1200" dirty="0">
                <a:latin typeface="Tahoma"/>
                <a:cs typeface="Tahoma"/>
              </a:rPr>
              <a:t>Protect users from making errors</a:t>
            </a:r>
          </a:p>
          <a:p>
            <a:pPr marL="184150" marR="5080" indent="-171450">
              <a:lnSpc>
                <a:spcPct val="150000"/>
              </a:lnSpc>
              <a:spcBef>
                <a:spcPts val="100"/>
              </a:spcBef>
              <a:buFont typeface="Wingdings" pitchFamily="2" charset="2"/>
              <a:buChar char="Ø"/>
            </a:pPr>
            <a:r>
              <a:rPr lang="en-US" sz="1200" dirty="0">
                <a:latin typeface="Tahoma"/>
                <a:cs typeface="Tahoma"/>
              </a:rPr>
              <a:t>Make it difficult for users to make an error: forcing functions</a:t>
            </a:r>
          </a:p>
          <a:p>
            <a:pPr marL="184150" marR="5080" indent="-171450">
              <a:lnSpc>
                <a:spcPct val="150000"/>
              </a:lnSpc>
              <a:spcBef>
                <a:spcPts val="100"/>
              </a:spcBef>
              <a:buFont typeface="Wingdings" pitchFamily="2" charset="2"/>
              <a:buChar char="Ø"/>
            </a:pPr>
            <a:r>
              <a:rPr lang="en-US" sz="1200" dirty="0">
                <a:latin typeface="Tahoma"/>
                <a:cs typeface="Tahoma"/>
              </a:rPr>
              <a:t>Design simplicity: reducing options, correct way is the easiest</a:t>
            </a:r>
            <a:endParaRPr sz="1200" dirty="0">
              <a:latin typeface="Tahoma"/>
              <a:cs typeface="Tahoma"/>
            </a:endParaRPr>
          </a:p>
        </p:txBody>
      </p:sp>
      <p:sp>
        <p:nvSpPr>
          <p:cNvPr id="31" name="object 31"/>
          <p:cNvSpPr txBox="1"/>
          <p:nvPr/>
        </p:nvSpPr>
        <p:spPr>
          <a:xfrm>
            <a:off x="1566333" y="4498536"/>
            <a:ext cx="1396365" cy="241092"/>
          </a:xfrm>
          <a:prstGeom prst="rect">
            <a:avLst/>
          </a:prstGeom>
        </p:spPr>
        <p:txBody>
          <a:bodyPr vert="horz" wrap="square" lIns="0" tIns="17780" rIns="0" bIns="0" rtlCol="0">
            <a:spAutoFit/>
          </a:bodyPr>
          <a:lstStyle/>
          <a:p>
            <a:pPr marL="12700">
              <a:lnSpc>
                <a:spcPct val="100000"/>
              </a:lnSpc>
              <a:spcBef>
                <a:spcPts val="140"/>
              </a:spcBef>
            </a:pPr>
            <a:r>
              <a:rPr lang="en-US" sz="1450" b="1" spc="-110" dirty="0">
                <a:solidFill>
                  <a:srgbClr val="386AF1"/>
                </a:solidFill>
                <a:latin typeface="Tahoma"/>
                <a:cs typeface="Tahoma"/>
              </a:rPr>
              <a:t>Error Tolerant</a:t>
            </a:r>
            <a:endParaRPr sz="1450" dirty="0">
              <a:latin typeface="Tahoma"/>
              <a:cs typeface="Tahoma"/>
            </a:endParaRPr>
          </a:p>
        </p:txBody>
      </p:sp>
      <p:sp>
        <p:nvSpPr>
          <p:cNvPr id="32" name="object 32"/>
          <p:cNvSpPr txBox="1"/>
          <p:nvPr/>
        </p:nvSpPr>
        <p:spPr>
          <a:xfrm>
            <a:off x="1566333" y="4719839"/>
            <a:ext cx="6012180" cy="806439"/>
          </a:xfrm>
          <a:prstGeom prst="rect">
            <a:avLst/>
          </a:prstGeom>
        </p:spPr>
        <p:txBody>
          <a:bodyPr vert="horz" wrap="square" lIns="0" tIns="12700" rIns="0" bIns="0" rtlCol="0">
            <a:spAutoFit/>
          </a:bodyPr>
          <a:lstStyle/>
          <a:p>
            <a:pPr marL="184150" marR="5080" indent="-171450">
              <a:lnSpc>
                <a:spcPct val="145200"/>
              </a:lnSpc>
              <a:spcBef>
                <a:spcPts val="100"/>
              </a:spcBef>
              <a:buFont typeface="Wingdings" pitchFamily="2" charset="2"/>
              <a:buChar char="Ø"/>
            </a:pPr>
            <a:r>
              <a:rPr lang="en-US" sz="1200" dirty="0">
                <a:solidFill>
                  <a:srgbClr val="262424"/>
                </a:solidFill>
                <a:latin typeface="Tahoma"/>
                <a:cs typeface="Tahoma"/>
              </a:rPr>
              <a:t>Focus on resiliency in dynamic environments: detection and mitigation of errors</a:t>
            </a:r>
          </a:p>
          <a:p>
            <a:pPr marL="184150" marR="5080" indent="-171450">
              <a:lnSpc>
                <a:spcPct val="145200"/>
              </a:lnSpc>
              <a:spcBef>
                <a:spcPts val="100"/>
              </a:spcBef>
              <a:buFont typeface="Wingdings" pitchFamily="2" charset="2"/>
              <a:buChar char="Ø"/>
            </a:pPr>
            <a:r>
              <a:rPr lang="en-US" sz="1200" dirty="0">
                <a:solidFill>
                  <a:srgbClr val="262424"/>
                </a:solidFill>
                <a:latin typeface="Tahoma"/>
                <a:cs typeface="Tahoma"/>
              </a:rPr>
              <a:t>Ensure that potential errors can be recovered from</a:t>
            </a:r>
          </a:p>
          <a:p>
            <a:pPr marL="184150" marR="5080" indent="-171450">
              <a:lnSpc>
                <a:spcPct val="145200"/>
              </a:lnSpc>
              <a:spcBef>
                <a:spcPts val="100"/>
              </a:spcBef>
              <a:buFont typeface="Wingdings" pitchFamily="2" charset="2"/>
              <a:buChar char="Ø"/>
            </a:pPr>
            <a:r>
              <a:rPr lang="en-US" sz="1200" dirty="0">
                <a:solidFill>
                  <a:srgbClr val="262424"/>
                </a:solidFill>
                <a:latin typeface="Tahoma"/>
                <a:cs typeface="Tahoma"/>
              </a:rPr>
              <a:t>Minimize the ramifications of human errors</a:t>
            </a:r>
          </a:p>
        </p:txBody>
      </p:sp>
      <p:sp>
        <p:nvSpPr>
          <p:cNvPr id="33" name="TextBox 32">
            <a:extLst>
              <a:ext uri="{FF2B5EF4-FFF2-40B4-BE49-F238E27FC236}">
                <a16:creationId xmlns:a16="http://schemas.microsoft.com/office/drawing/2014/main" id="{1FD290F5-7608-6F5D-658E-B7BFCF840AED}"/>
              </a:ext>
            </a:extLst>
          </p:cNvPr>
          <p:cNvSpPr txBox="1"/>
          <p:nvPr/>
        </p:nvSpPr>
        <p:spPr>
          <a:xfrm>
            <a:off x="1524000" y="3198003"/>
            <a:ext cx="1748004" cy="592470"/>
          </a:xfrm>
          <a:prstGeom prst="rect">
            <a:avLst/>
          </a:prstGeom>
          <a:noFill/>
        </p:spPr>
        <p:txBody>
          <a:bodyPr wrap="square" rtlCol="0">
            <a:spAutoFit/>
          </a:bodyPr>
          <a:lstStyle/>
          <a:p>
            <a:pPr marL="12700">
              <a:lnSpc>
                <a:spcPct val="100000"/>
              </a:lnSpc>
              <a:spcBef>
                <a:spcPts val="140"/>
              </a:spcBef>
            </a:pPr>
            <a:r>
              <a:rPr lang="en-US" sz="1450" b="1" spc="-110" dirty="0">
                <a:solidFill>
                  <a:srgbClr val="386AF1"/>
                </a:solidFill>
                <a:latin typeface="Tahoma"/>
                <a:cs typeface="Tahoma"/>
              </a:rPr>
              <a:t>Error Resistant</a:t>
            </a:r>
            <a:endParaRPr lang="en-US" sz="1450" dirty="0">
              <a:latin typeface="Tahoma"/>
              <a:cs typeface="Tahoma"/>
            </a:endParaRPr>
          </a:p>
          <a:p>
            <a:endParaRPr lang="en-US" dirty="0"/>
          </a:p>
        </p:txBody>
      </p:sp>
      <p:pic>
        <p:nvPicPr>
          <p:cNvPr id="57" name="Audio 56">
            <a:extLst>
              <a:ext uri="{FF2B5EF4-FFF2-40B4-BE49-F238E27FC236}">
                <a16:creationId xmlns:a16="http://schemas.microsoft.com/office/drawing/2014/main" id="{7B339984-437D-99F4-7805-4CD80D95E6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64800" y="504825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4244"/>
    </mc:Choice>
    <mc:Fallback>
      <p:transition spd="slow" advTm="1242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0125710" cy="5999480"/>
          </a:xfrm>
          <a:custGeom>
            <a:avLst/>
            <a:gdLst/>
            <a:ahLst/>
            <a:cxnLst/>
            <a:rect l="l" t="t" r="r" b="b"/>
            <a:pathLst>
              <a:path w="10125710" h="5999480">
                <a:moveTo>
                  <a:pt x="10125182" y="0"/>
                </a:moveTo>
                <a:lnTo>
                  <a:pt x="0" y="0"/>
                </a:lnTo>
                <a:lnTo>
                  <a:pt x="0" y="5999170"/>
                </a:lnTo>
                <a:lnTo>
                  <a:pt x="10125182" y="5999170"/>
                </a:lnTo>
                <a:lnTo>
                  <a:pt x="10125182" y="0"/>
                </a:lnTo>
                <a:close/>
              </a:path>
            </a:pathLst>
          </a:custGeom>
          <a:solidFill>
            <a:srgbClr val="EEEFF5"/>
          </a:solidFill>
        </p:spPr>
        <p:txBody>
          <a:bodyPr wrap="square" lIns="0" tIns="0" rIns="0" bIns="0" rtlCol="0"/>
          <a:lstStyle/>
          <a:p>
            <a:endParaRPr dirty="0"/>
          </a:p>
        </p:txBody>
      </p:sp>
      <p:sp>
        <p:nvSpPr>
          <p:cNvPr id="3" name="object 3"/>
          <p:cNvSpPr txBox="1">
            <a:spLocks noGrp="1"/>
          </p:cNvSpPr>
          <p:nvPr>
            <p:ph type="title"/>
          </p:nvPr>
        </p:nvSpPr>
        <p:spPr>
          <a:xfrm>
            <a:off x="1623146" y="354759"/>
            <a:ext cx="6512559" cy="924484"/>
          </a:xfrm>
          <a:prstGeom prst="rect">
            <a:avLst/>
          </a:prstGeom>
        </p:spPr>
        <p:txBody>
          <a:bodyPr vert="horz" wrap="square" lIns="0" tIns="12700" rIns="0" bIns="0" rtlCol="0">
            <a:spAutoFit/>
          </a:bodyPr>
          <a:lstStyle/>
          <a:p>
            <a:pPr marL="12700" marR="5080">
              <a:lnSpc>
                <a:spcPct val="108800"/>
              </a:lnSpc>
              <a:spcBef>
                <a:spcPts val="100"/>
              </a:spcBef>
            </a:pPr>
            <a:r>
              <a:rPr lang="en-US" sz="2850" spc="-204" dirty="0"/>
              <a:t>Evaluating the Design of Automated Dispensing Cabinets</a:t>
            </a:r>
            <a:endParaRPr sz="2850" dirty="0"/>
          </a:p>
        </p:txBody>
      </p:sp>
      <p:grpSp>
        <p:nvGrpSpPr>
          <p:cNvPr id="4" name="object 4"/>
          <p:cNvGrpSpPr/>
          <p:nvPr/>
        </p:nvGrpSpPr>
        <p:grpSpPr>
          <a:xfrm>
            <a:off x="1453600" y="3740969"/>
            <a:ext cx="6851650" cy="666750"/>
            <a:chOff x="1636904" y="3384420"/>
            <a:chExt cx="6851650" cy="666750"/>
          </a:xfrm>
        </p:grpSpPr>
        <p:sp>
          <p:nvSpPr>
            <p:cNvPr id="5" name="object 5"/>
            <p:cNvSpPr/>
            <p:nvPr/>
          </p:nvSpPr>
          <p:spPr>
            <a:xfrm>
              <a:off x="1636902" y="3543820"/>
              <a:ext cx="6851650" cy="67945"/>
            </a:xfrm>
            <a:custGeom>
              <a:avLst/>
              <a:gdLst/>
              <a:ahLst/>
              <a:cxnLst/>
              <a:rect l="l" t="t" r="r" b="b"/>
              <a:pathLst>
                <a:path w="6851650" h="67945">
                  <a:moveTo>
                    <a:pt x="6851370" y="0"/>
                  </a:moveTo>
                  <a:lnTo>
                    <a:pt x="0" y="0"/>
                  </a:lnTo>
                  <a:lnTo>
                    <a:pt x="0" y="927"/>
                  </a:lnTo>
                  <a:lnTo>
                    <a:pt x="0" y="67500"/>
                  </a:lnTo>
                  <a:lnTo>
                    <a:pt x="5139842" y="67500"/>
                  </a:lnTo>
                  <a:lnTo>
                    <a:pt x="5139842" y="927"/>
                  </a:lnTo>
                  <a:lnTo>
                    <a:pt x="5207343" y="927"/>
                  </a:lnTo>
                  <a:lnTo>
                    <a:pt x="5207343" y="67500"/>
                  </a:lnTo>
                  <a:lnTo>
                    <a:pt x="6851370" y="67500"/>
                  </a:lnTo>
                  <a:lnTo>
                    <a:pt x="6851370" y="927"/>
                  </a:lnTo>
                  <a:lnTo>
                    <a:pt x="6851370" y="0"/>
                  </a:lnTo>
                  <a:close/>
                </a:path>
              </a:pathLst>
            </a:custGeom>
            <a:solidFill>
              <a:srgbClr val="BCC8DF">
                <a:alpha val="70199"/>
              </a:srgbClr>
            </a:solidFill>
          </p:spPr>
          <p:txBody>
            <a:bodyPr wrap="square" lIns="0" tIns="0" rIns="0" bIns="0" rtlCol="0"/>
            <a:lstStyle/>
            <a:p>
              <a:endParaRPr/>
            </a:p>
          </p:txBody>
        </p:sp>
        <p:sp>
          <p:nvSpPr>
            <p:cNvPr id="6" name="object 6"/>
            <p:cNvSpPr/>
            <p:nvPr/>
          </p:nvSpPr>
          <p:spPr>
            <a:xfrm>
              <a:off x="1636902" y="3543820"/>
              <a:ext cx="6851650" cy="67945"/>
            </a:xfrm>
            <a:custGeom>
              <a:avLst/>
              <a:gdLst/>
              <a:ahLst/>
              <a:cxnLst/>
              <a:rect l="l" t="t" r="r" b="b"/>
              <a:pathLst>
                <a:path w="6851650" h="67945">
                  <a:moveTo>
                    <a:pt x="6851370" y="0"/>
                  </a:moveTo>
                  <a:lnTo>
                    <a:pt x="0" y="0"/>
                  </a:lnTo>
                  <a:lnTo>
                    <a:pt x="0" y="927"/>
                  </a:lnTo>
                  <a:lnTo>
                    <a:pt x="0" y="67500"/>
                  </a:lnTo>
                  <a:lnTo>
                    <a:pt x="5139842" y="67500"/>
                  </a:lnTo>
                  <a:lnTo>
                    <a:pt x="5139842" y="927"/>
                  </a:lnTo>
                  <a:lnTo>
                    <a:pt x="5207343" y="927"/>
                  </a:lnTo>
                  <a:lnTo>
                    <a:pt x="5207343" y="67500"/>
                  </a:lnTo>
                  <a:lnTo>
                    <a:pt x="6851370" y="67500"/>
                  </a:lnTo>
                  <a:lnTo>
                    <a:pt x="6851370" y="927"/>
                  </a:lnTo>
                  <a:lnTo>
                    <a:pt x="6851370" y="0"/>
                  </a:lnTo>
                  <a:close/>
                </a:path>
              </a:pathLst>
            </a:custGeom>
            <a:solidFill>
              <a:srgbClr val="FFFFFF">
                <a:alpha val="70199"/>
              </a:srgbClr>
            </a:solidFill>
          </p:spPr>
          <p:txBody>
            <a:bodyPr wrap="square" lIns="0" tIns="0" rIns="0" bIns="0" rtlCol="0"/>
            <a:lstStyle/>
            <a:p>
              <a:endParaRPr dirty="0"/>
            </a:p>
          </p:txBody>
        </p:sp>
        <p:sp>
          <p:nvSpPr>
            <p:cNvPr id="7" name="object 7"/>
            <p:cNvSpPr/>
            <p:nvPr/>
          </p:nvSpPr>
          <p:spPr>
            <a:xfrm>
              <a:off x="3283562" y="3544736"/>
              <a:ext cx="59690" cy="506730"/>
            </a:xfrm>
            <a:custGeom>
              <a:avLst/>
              <a:gdLst/>
              <a:ahLst/>
              <a:cxnLst/>
              <a:rect l="l" t="t" r="r" b="b"/>
              <a:pathLst>
                <a:path w="59689" h="506729">
                  <a:moveTo>
                    <a:pt x="59063" y="0"/>
                  </a:moveTo>
                  <a:lnTo>
                    <a:pt x="0" y="0"/>
                  </a:lnTo>
                  <a:lnTo>
                    <a:pt x="0" y="506259"/>
                  </a:lnTo>
                  <a:lnTo>
                    <a:pt x="59063" y="506259"/>
                  </a:lnTo>
                  <a:lnTo>
                    <a:pt x="59063" y="0"/>
                  </a:lnTo>
                  <a:close/>
                </a:path>
              </a:pathLst>
            </a:custGeom>
            <a:solidFill>
              <a:srgbClr val="EEEFF5"/>
            </a:solidFill>
          </p:spPr>
          <p:txBody>
            <a:bodyPr wrap="square" lIns="0" tIns="0" rIns="0" bIns="0" rtlCol="0"/>
            <a:lstStyle/>
            <a:p>
              <a:endParaRPr/>
            </a:p>
          </p:txBody>
        </p:sp>
        <p:sp>
          <p:nvSpPr>
            <p:cNvPr id="8" name="object 8"/>
            <p:cNvSpPr/>
            <p:nvPr/>
          </p:nvSpPr>
          <p:spPr>
            <a:xfrm>
              <a:off x="3283562" y="3544736"/>
              <a:ext cx="59690" cy="506730"/>
            </a:xfrm>
            <a:custGeom>
              <a:avLst/>
              <a:gdLst/>
              <a:ahLst/>
              <a:cxnLst/>
              <a:rect l="l" t="t" r="r" b="b"/>
              <a:pathLst>
                <a:path w="59689" h="506729">
                  <a:moveTo>
                    <a:pt x="59063" y="0"/>
                  </a:moveTo>
                  <a:lnTo>
                    <a:pt x="0" y="0"/>
                  </a:lnTo>
                  <a:lnTo>
                    <a:pt x="0" y="506259"/>
                  </a:lnTo>
                  <a:lnTo>
                    <a:pt x="59063" y="506259"/>
                  </a:lnTo>
                  <a:lnTo>
                    <a:pt x="59063" y="0"/>
                  </a:lnTo>
                  <a:close/>
                </a:path>
              </a:pathLst>
            </a:custGeom>
            <a:solidFill>
              <a:srgbClr val="BCC8DF">
                <a:alpha val="70199"/>
              </a:srgbClr>
            </a:solidFill>
          </p:spPr>
          <p:txBody>
            <a:bodyPr wrap="square" lIns="0" tIns="0" rIns="0" bIns="0" rtlCol="0"/>
            <a:lstStyle/>
            <a:p>
              <a:endParaRPr/>
            </a:p>
          </p:txBody>
        </p:sp>
        <p:sp>
          <p:nvSpPr>
            <p:cNvPr id="9" name="object 9"/>
            <p:cNvSpPr/>
            <p:nvPr/>
          </p:nvSpPr>
          <p:spPr>
            <a:xfrm>
              <a:off x="3283562" y="3544736"/>
              <a:ext cx="59690" cy="506730"/>
            </a:xfrm>
            <a:custGeom>
              <a:avLst/>
              <a:gdLst/>
              <a:ahLst/>
              <a:cxnLst/>
              <a:rect l="l" t="t" r="r" b="b"/>
              <a:pathLst>
                <a:path w="59689" h="506729">
                  <a:moveTo>
                    <a:pt x="59063" y="0"/>
                  </a:moveTo>
                  <a:lnTo>
                    <a:pt x="0" y="0"/>
                  </a:lnTo>
                  <a:lnTo>
                    <a:pt x="0" y="506259"/>
                  </a:lnTo>
                  <a:lnTo>
                    <a:pt x="59063" y="506259"/>
                  </a:lnTo>
                  <a:lnTo>
                    <a:pt x="59063" y="0"/>
                  </a:lnTo>
                  <a:close/>
                </a:path>
              </a:pathLst>
            </a:custGeom>
            <a:solidFill>
              <a:srgbClr val="FFFFFF">
                <a:alpha val="70199"/>
              </a:srgbClr>
            </a:solidFill>
          </p:spPr>
          <p:txBody>
            <a:bodyPr wrap="square" lIns="0" tIns="0" rIns="0" bIns="0" rtlCol="0"/>
            <a:lstStyle/>
            <a:p>
              <a:endParaRPr/>
            </a:p>
          </p:txBody>
        </p:sp>
        <p:sp>
          <p:nvSpPr>
            <p:cNvPr id="10" name="object 10"/>
            <p:cNvSpPr/>
            <p:nvPr/>
          </p:nvSpPr>
          <p:spPr>
            <a:xfrm>
              <a:off x="3147244" y="3384420"/>
              <a:ext cx="329565" cy="320675"/>
            </a:xfrm>
            <a:custGeom>
              <a:avLst/>
              <a:gdLst/>
              <a:ahLst/>
              <a:cxnLst/>
              <a:rect l="l" t="t" r="r" b="b"/>
              <a:pathLst>
                <a:path w="329564" h="320675">
                  <a:moveTo>
                    <a:pt x="261668" y="0"/>
                  </a:moveTo>
                  <a:lnTo>
                    <a:pt x="67399" y="0"/>
                  </a:lnTo>
                  <a:lnTo>
                    <a:pt x="62719" y="461"/>
                  </a:lnTo>
                  <a:lnTo>
                    <a:pt x="24480" y="17775"/>
                  </a:lnTo>
                  <a:lnTo>
                    <a:pt x="2306" y="53415"/>
                  </a:lnTo>
                  <a:lnTo>
                    <a:pt x="0" y="67399"/>
                  </a:lnTo>
                  <a:lnTo>
                    <a:pt x="0" y="248494"/>
                  </a:lnTo>
                  <a:lnTo>
                    <a:pt x="0" y="253230"/>
                  </a:lnTo>
                  <a:lnTo>
                    <a:pt x="14782" y="292505"/>
                  </a:lnTo>
                  <a:lnTo>
                    <a:pt x="48915" y="316951"/>
                  </a:lnTo>
                  <a:lnTo>
                    <a:pt x="67399" y="320630"/>
                  </a:lnTo>
                  <a:lnTo>
                    <a:pt x="261668" y="320630"/>
                  </a:lnTo>
                  <a:lnTo>
                    <a:pt x="300942" y="305836"/>
                  </a:lnTo>
                  <a:lnTo>
                    <a:pt x="325389" y="271714"/>
                  </a:lnTo>
                  <a:lnTo>
                    <a:pt x="329068" y="253230"/>
                  </a:lnTo>
                  <a:lnTo>
                    <a:pt x="329068" y="67399"/>
                  </a:lnTo>
                  <a:lnTo>
                    <a:pt x="314285" y="28125"/>
                  </a:lnTo>
                  <a:lnTo>
                    <a:pt x="280152" y="3678"/>
                  </a:lnTo>
                  <a:lnTo>
                    <a:pt x="266348" y="461"/>
                  </a:lnTo>
                  <a:lnTo>
                    <a:pt x="261668" y="0"/>
                  </a:lnTo>
                  <a:close/>
                </a:path>
              </a:pathLst>
            </a:custGeom>
            <a:solidFill>
              <a:srgbClr val="EEEFF5"/>
            </a:solidFill>
          </p:spPr>
          <p:txBody>
            <a:bodyPr wrap="square" lIns="0" tIns="0" rIns="0" bIns="0" rtlCol="0"/>
            <a:lstStyle/>
            <a:p>
              <a:endParaRPr/>
            </a:p>
          </p:txBody>
        </p:sp>
        <p:sp>
          <p:nvSpPr>
            <p:cNvPr id="11" name="object 11"/>
            <p:cNvSpPr/>
            <p:nvPr/>
          </p:nvSpPr>
          <p:spPr>
            <a:xfrm>
              <a:off x="3147244" y="3384421"/>
              <a:ext cx="329565" cy="320675"/>
            </a:xfrm>
            <a:custGeom>
              <a:avLst/>
              <a:gdLst/>
              <a:ahLst/>
              <a:cxnLst/>
              <a:rect l="l" t="t" r="r" b="b"/>
              <a:pathLst>
                <a:path w="329564" h="320675">
                  <a:moveTo>
                    <a:pt x="256932" y="0"/>
                  </a:moveTo>
                  <a:lnTo>
                    <a:pt x="72147" y="0"/>
                  </a:lnTo>
                  <a:lnTo>
                    <a:pt x="65036" y="343"/>
                  </a:lnTo>
                  <a:lnTo>
                    <a:pt x="26394" y="16347"/>
                  </a:lnTo>
                  <a:lnTo>
                    <a:pt x="3089" y="51232"/>
                  </a:lnTo>
                  <a:lnTo>
                    <a:pt x="0" y="72147"/>
                  </a:lnTo>
                  <a:lnTo>
                    <a:pt x="0" y="248494"/>
                  </a:lnTo>
                  <a:lnTo>
                    <a:pt x="12148" y="288573"/>
                  </a:lnTo>
                  <a:lnTo>
                    <a:pt x="44539" y="315140"/>
                  </a:lnTo>
                  <a:lnTo>
                    <a:pt x="72147" y="320630"/>
                  </a:lnTo>
                  <a:lnTo>
                    <a:pt x="256932" y="320630"/>
                  </a:lnTo>
                  <a:lnTo>
                    <a:pt x="297010" y="308481"/>
                  </a:lnTo>
                  <a:lnTo>
                    <a:pt x="323578" y="276091"/>
                  </a:lnTo>
                  <a:lnTo>
                    <a:pt x="329068" y="248494"/>
                  </a:lnTo>
                  <a:lnTo>
                    <a:pt x="329068" y="72147"/>
                  </a:lnTo>
                  <a:lnTo>
                    <a:pt x="316919" y="32053"/>
                  </a:lnTo>
                  <a:lnTo>
                    <a:pt x="284528" y="5490"/>
                  </a:lnTo>
                  <a:lnTo>
                    <a:pt x="256932" y="0"/>
                  </a:lnTo>
                  <a:close/>
                </a:path>
              </a:pathLst>
            </a:custGeom>
            <a:solidFill>
              <a:srgbClr val="BCC8DF">
                <a:alpha val="70199"/>
              </a:srgbClr>
            </a:solidFill>
          </p:spPr>
          <p:txBody>
            <a:bodyPr wrap="square" lIns="0" tIns="0" rIns="0" bIns="0" rtlCol="0"/>
            <a:lstStyle/>
            <a:p>
              <a:endParaRPr/>
            </a:p>
          </p:txBody>
        </p:sp>
        <p:sp>
          <p:nvSpPr>
            <p:cNvPr id="12" name="object 12"/>
            <p:cNvSpPr/>
            <p:nvPr/>
          </p:nvSpPr>
          <p:spPr>
            <a:xfrm>
              <a:off x="3147244" y="3384421"/>
              <a:ext cx="329565" cy="320675"/>
            </a:xfrm>
            <a:custGeom>
              <a:avLst/>
              <a:gdLst/>
              <a:ahLst/>
              <a:cxnLst/>
              <a:rect l="l" t="t" r="r" b="b"/>
              <a:pathLst>
                <a:path w="329564" h="320675">
                  <a:moveTo>
                    <a:pt x="256932" y="0"/>
                  </a:moveTo>
                  <a:lnTo>
                    <a:pt x="72147" y="0"/>
                  </a:lnTo>
                  <a:lnTo>
                    <a:pt x="65036" y="343"/>
                  </a:lnTo>
                  <a:lnTo>
                    <a:pt x="26394" y="16347"/>
                  </a:lnTo>
                  <a:lnTo>
                    <a:pt x="3089" y="51232"/>
                  </a:lnTo>
                  <a:lnTo>
                    <a:pt x="0" y="72147"/>
                  </a:lnTo>
                  <a:lnTo>
                    <a:pt x="0" y="248494"/>
                  </a:lnTo>
                  <a:lnTo>
                    <a:pt x="12148" y="288573"/>
                  </a:lnTo>
                  <a:lnTo>
                    <a:pt x="44539" y="315140"/>
                  </a:lnTo>
                  <a:lnTo>
                    <a:pt x="72147" y="320630"/>
                  </a:lnTo>
                  <a:lnTo>
                    <a:pt x="256932" y="320630"/>
                  </a:lnTo>
                  <a:lnTo>
                    <a:pt x="297010" y="308481"/>
                  </a:lnTo>
                  <a:lnTo>
                    <a:pt x="323578" y="276091"/>
                  </a:lnTo>
                  <a:lnTo>
                    <a:pt x="329068" y="248494"/>
                  </a:lnTo>
                  <a:lnTo>
                    <a:pt x="329068" y="72147"/>
                  </a:lnTo>
                  <a:lnTo>
                    <a:pt x="316919" y="32053"/>
                  </a:lnTo>
                  <a:lnTo>
                    <a:pt x="284528" y="5490"/>
                  </a:lnTo>
                  <a:lnTo>
                    <a:pt x="256932" y="0"/>
                  </a:lnTo>
                  <a:close/>
                </a:path>
              </a:pathLst>
            </a:custGeom>
            <a:solidFill>
              <a:srgbClr val="FFFFFF">
                <a:alpha val="70199"/>
              </a:srgbClr>
            </a:solidFill>
          </p:spPr>
          <p:txBody>
            <a:bodyPr wrap="square" lIns="0" tIns="0" rIns="0" bIns="0" rtlCol="0"/>
            <a:lstStyle/>
            <a:p>
              <a:endParaRPr/>
            </a:p>
          </p:txBody>
        </p:sp>
      </p:grpSp>
      <p:sp>
        <p:nvSpPr>
          <p:cNvPr id="13" name="object 13"/>
          <p:cNvSpPr txBox="1"/>
          <p:nvPr/>
        </p:nvSpPr>
        <p:spPr>
          <a:xfrm>
            <a:off x="3050730" y="3782495"/>
            <a:ext cx="242775" cy="285115"/>
          </a:xfrm>
          <a:prstGeom prst="rect">
            <a:avLst/>
          </a:prstGeom>
        </p:spPr>
        <p:txBody>
          <a:bodyPr vert="horz" wrap="square" lIns="0" tIns="13335" rIns="0" bIns="0" rtlCol="0">
            <a:spAutoFit/>
          </a:bodyPr>
          <a:lstStyle/>
          <a:p>
            <a:pPr marL="12700">
              <a:lnSpc>
                <a:spcPct val="100000"/>
              </a:lnSpc>
              <a:spcBef>
                <a:spcPts val="105"/>
              </a:spcBef>
            </a:pPr>
            <a:r>
              <a:rPr sz="1700" b="1" spc="-480" dirty="0">
                <a:solidFill>
                  <a:srgbClr val="386AF1"/>
                </a:solidFill>
                <a:latin typeface="Tahoma"/>
                <a:cs typeface="Tahoma"/>
              </a:rPr>
              <a:t>1</a:t>
            </a:r>
            <a:endParaRPr sz="1700" dirty="0">
              <a:latin typeface="Tahoma"/>
              <a:cs typeface="Tahoma"/>
            </a:endParaRPr>
          </a:p>
        </p:txBody>
      </p:sp>
      <p:sp>
        <p:nvSpPr>
          <p:cNvPr id="14" name="object 14"/>
          <p:cNvSpPr txBox="1"/>
          <p:nvPr/>
        </p:nvSpPr>
        <p:spPr>
          <a:xfrm>
            <a:off x="2439737" y="4515808"/>
            <a:ext cx="2073910" cy="230832"/>
          </a:xfrm>
          <a:prstGeom prst="rect">
            <a:avLst/>
          </a:prstGeom>
        </p:spPr>
        <p:txBody>
          <a:bodyPr vert="horz" wrap="square" lIns="0" tIns="15240" rIns="0" bIns="0" rtlCol="0">
            <a:spAutoFit/>
          </a:bodyPr>
          <a:lstStyle/>
          <a:p>
            <a:pPr marL="12700">
              <a:lnSpc>
                <a:spcPct val="100000"/>
              </a:lnSpc>
              <a:spcBef>
                <a:spcPts val="120"/>
              </a:spcBef>
            </a:pPr>
            <a:r>
              <a:rPr lang="en-US" sz="1400" b="1" spc="-100" dirty="0">
                <a:solidFill>
                  <a:srgbClr val="386AF1"/>
                </a:solidFill>
                <a:latin typeface="Tahoma"/>
                <a:cs typeface="Tahoma"/>
              </a:rPr>
              <a:t>Who is the user?</a:t>
            </a:r>
            <a:endParaRPr sz="1400" dirty="0">
              <a:latin typeface="Tahoma"/>
              <a:cs typeface="Tahoma"/>
            </a:endParaRPr>
          </a:p>
        </p:txBody>
      </p:sp>
      <p:sp>
        <p:nvSpPr>
          <p:cNvPr id="15" name="object 15"/>
          <p:cNvSpPr txBox="1"/>
          <p:nvPr/>
        </p:nvSpPr>
        <p:spPr>
          <a:xfrm>
            <a:off x="1659322" y="4772411"/>
            <a:ext cx="2975610" cy="239233"/>
          </a:xfrm>
          <a:prstGeom prst="rect">
            <a:avLst/>
          </a:prstGeom>
        </p:spPr>
        <p:txBody>
          <a:bodyPr vert="horz" wrap="square" lIns="0" tIns="14605" rIns="0" bIns="0" rtlCol="0">
            <a:spAutoFit/>
          </a:bodyPr>
          <a:lstStyle/>
          <a:p>
            <a:pPr marL="12700" marR="5080" indent="1905" algn="ctr">
              <a:lnSpc>
                <a:spcPct val="154400"/>
              </a:lnSpc>
              <a:spcBef>
                <a:spcPts val="115"/>
              </a:spcBef>
            </a:pPr>
            <a:r>
              <a:rPr lang="en-US" sz="1100" spc="125" dirty="0">
                <a:solidFill>
                  <a:srgbClr val="262424"/>
                </a:solidFill>
                <a:latin typeface="Tahoma"/>
                <a:cs typeface="Tahoma"/>
              </a:rPr>
              <a:t>Nurses</a:t>
            </a:r>
            <a:endParaRPr sz="1100" dirty="0">
              <a:latin typeface="Tahoma"/>
              <a:cs typeface="Tahoma"/>
            </a:endParaRPr>
          </a:p>
        </p:txBody>
      </p:sp>
      <p:grpSp>
        <p:nvGrpSpPr>
          <p:cNvPr id="16" name="object 16"/>
          <p:cNvGrpSpPr/>
          <p:nvPr/>
        </p:nvGrpSpPr>
        <p:grpSpPr>
          <a:xfrm>
            <a:off x="4920934" y="3407594"/>
            <a:ext cx="320675" cy="666750"/>
            <a:chOff x="4902275" y="3036632"/>
            <a:chExt cx="320675" cy="666750"/>
          </a:xfrm>
        </p:grpSpPr>
        <p:sp>
          <p:nvSpPr>
            <p:cNvPr id="17" name="object 17"/>
            <p:cNvSpPr/>
            <p:nvPr/>
          </p:nvSpPr>
          <p:spPr>
            <a:xfrm>
              <a:off x="5030156" y="3036632"/>
              <a:ext cx="67945" cy="506730"/>
            </a:xfrm>
            <a:custGeom>
              <a:avLst/>
              <a:gdLst/>
              <a:ahLst/>
              <a:cxnLst/>
              <a:rect l="l" t="t" r="r" b="b"/>
              <a:pathLst>
                <a:path w="67945" h="506729">
                  <a:moveTo>
                    <a:pt x="67501" y="0"/>
                  </a:moveTo>
                  <a:lnTo>
                    <a:pt x="0" y="0"/>
                  </a:lnTo>
                  <a:lnTo>
                    <a:pt x="0" y="506259"/>
                  </a:lnTo>
                  <a:lnTo>
                    <a:pt x="67501" y="506259"/>
                  </a:lnTo>
                  <a:lnTo>
                    <a:pt x="67501" y="0"/>
                  </a:lnTo>
                  <a:close/>
                </a:path>
              </a:pathLst>
            </a:custGeom>
            <a:solidFill>
              <a:srgbClr val="BCC8DF">
                <a:alpha val="70199"/>
              </a:srgbClr>
            </a:solidFill>
          </p:spPr>
          <p:txBody>
            <a:bodyPr wrap="square" lIns="0" tIns="0" rIns="0" bIns="0" rtlCol="0"/>
            <a:lstStyle/>
            <a:p>
              <a:endParaRPr/>
            </a:p>
          </p:txBody>
        </p:sp>
        <p:sp>
          <p:nvSpPr>
            <p:cNvPr id="18" name="object 18"/>
            <p:cNvSpPr/>
            <p:nvPr/>
          </p:nvSpPr>
          <p:spPr>
            <a:xfrm>
              <a:off x="5030156" y="3036632"/>
              <a:ext cx="67945" cy="506730"/>
            </a:xfrm>
            <a:custGeom>
              <a:avLst/>
              <a:gdLst/>
              <a:ahLst/>
              <a:cxnLst/>
              <a:rect l="l" t="t" r="r" b="b"/>
              <a:pathLst>
                <a:path w="67945" h="506729">
                  <a:moveTo>
                    <a:pt x="67501" y="0"/>
                  </a:moveTo>
                  <a:lnTo>
                    <a:pt x="0" y="0"/>
                  </a:lnTo>
                  <a:lnTo>
                    <a:pt x="0" y="506259"/>
                  </a:lnTo>
                  <a:lnTo>
                    <a:pt x="67501" y="506259"/>
                  </a:lnTo>
                  <a:lnTo>
                    <a:pt x="67501" y="0"/>
                  </a:lnTo>
                  <a:close/>
                </a:path>
              </a:pathLst>
            </a:custGeom>
            <a:solidFill>
              <a:srgbClr val="FFFFFF">
                <a:alpha val="70199"/>
              </a:srgbClr>
            </a:solidFill>
          </p:spPr>
          <p:txBody>
            <a:bodyPr wrap="square" lIns="0" tIns="0" rIns="0" bIns="0" rtlCol="0"/>
            <a:lstStyle/>
            <a:p>
              <a:endParaRPr/>
            </a:p>
          </p:txBody>
        </p:sp>
        <p:sp>
          <p:nvSpPr>
            <p:cNvPr id="19" name="object 19"/>
            <p:cNvSpPr/>
            <p:nvPr/>
          </p:nvSpPr>
          <p:spPr>
            <a:xfrm>
              <a:off x="4902275" y="3382575"/>
              <a:ext cx="320675" cy="320675"/>
            </a:xfrm>
            <a:custGeom>
              <a:avLst/>
              <a:gdLst/>
              <a:ahLst/>
              <a:cxnLst/>
              <a:rect l="l" t="t" r="r" b="b"/>
              <a:pathLst>
                <a:path w="320675" h="320675">
                  <a:moveTo>
                    <a:pt x="253230" y="0"/>
                  </a:moveTo>
                  <a:lnTo>
                    <a:pt x="67399" y="0"/>
                  </a:lnTo>
                  <a:lnTo>
                    <a:pt x="62719" y="461"/>
                  </a:lnTo>
                  <a:lnTo>
                    <a:pt x="24480" y="17775"/>
                  </a:lnTo>
                  <a:lnTo>
                    <a:pt x="2306" y="53415"/>
                  </a:lnTo>
                  <a:lnTo>
                    <a:pt x="0" y="67399"/>
                  </a:lnTo>
                  <a:lnTo>
                    <a:pt x="0" y="248483"/>
                  </a:lnTo>
                  <a:lnTo>
                    <a:pt x="0" y="253230"/>
                  </a:lnTo>
                  <a:lnTo>
                    <a:pt x="14782" y="292505"/>
                  </a:lnTo>
                  <a:lnTo>
                    <a:pt x="48915" y="316951"/>
                  </a:lnTo>
                  <a:lnTo>
                    <a:pt x="67399" y="320630"/>
                  </a:lnTo>
                  <a:lnTo>
                    <a:pt x="253230" y="320630"/>
                  </a:lnTo>
                  <a:lnTo>
                    <a:pt x="292505" y="305836"/>
                  </a:lnTo>
                  <a:lnTo>
                    <a:pt x="316951" y="271714"/>
                  </a:lnTo>
                  <a:lnTo>
                    <a:pt x="320630" y="253230"/>
                  </a:lnTo>
                  <a:lnTo>
                    <a:pt x="320630" y="67399"/>
                  </a:lnTo>
                  <a:lnTo>
                    <a:pt x="305836" y="28125"/>
                  </a:lnTo>
                  <a:lnTo>
                    <a:pt x="271714" y="3678"/>
                  </a:lnTo>
                  <a:lnTo>
                    <a:pt x="257910" y="461"/>
                  </a:lnTo>
                  <a:lnTo>
                    <a:pt x="253230" y="0"/>
                  </a:lnTo>
                  <a:close/>
                </a:path>
              </a:pathLst>
            </a:custGeom>
            <a:solidFill>
              <a:srgbClr val="EEEFF5"/>
            </a:solidFill>
          </p:spPr>
          <p:txBody>
            <a:bodyPr wrap="square" lIns="0" tIns="0" rIns="0" bIns="0" rtlCol="0"/>
            <a:lstStyle/>
            <a:p>
              <a:endParaRPr/>
            </a:p>
          </p:txBody>
        </p:sp>
        <p:sp>
          <p:nvSpPr>
            <p:cNvPr id="20" name="object 20"/>
            <p:cNvSpPr/>
            <p:nvPr/>
          </p:nvSpPr>
          <p:spPr>
            <a:xfrm>
              <a:off x="4902275" y="3382575"/>
              <a:ext cx="320675" cy="320675"/>
            </a:xfrm>
            <a:custGeom>
              <a:avLst/>
              <a:gdLst/>
              <a:ahLst/>
              <a:cxnLst/>
              <a:rect l="l" t="t" r="r" b="b"/>
              <a:pathLst>
                <a:path w="320675" h="320675">
                  <a:moveTo>
                    <a:pt x="248494" y="0"/>
                  </a:moveTo>
                  <a:lnTo>
                    <a:pt x="72147" y="0"/>
                  </a:lnTo>
                  <a:lnTo>
                    <a:pt x="65036" y="342"/>
                  </a:lnTo>
                  <a:lnTo>
                    <a:pt x="26394" y="16347"/>
                  </a:lnTo>
                  <a:lnTo>
                    <a:pt x="3089" y="51232"/>
                  </a:lnTo>
                  <a:lnTo>
                    <a:pt x="0" y="72136"/>
                  </a:lnTo>
                  <a:lnTo>
                    <a:pt x="0" y="248483"/>
                  </a:lnTo>
                  <a:lnTo>
                    <a:pt x="12148" y="288573"/>
                  </a:lnTo>
                  <a:lnTo>
                    <a:pt x="44539" y="315140"/>
                  </a:lnTo>
                  <a:lnTo>
                    <a:pt x="72147" y="320630"/>
                  </a:lnTo>
                  <a:lnTo>
                    <a:pt x="248494" y="320630"/>
                  </a:lnTo>
                  <a:lnTo>
                    <a:pt x="288573" y="308481"/>
                  </a:lnTo>
                  <a:lnTo>
                    <a:pt x="315140" y="276091"/>
                  </a:lnTo>
                  <a:lnTo>
                    <a:pt x="320630" y="248483"/>
                  </a:lnTo>
                  <a:lnTo>
                    <a:pt x="320630" y="72136"/>
                  </a:lnTo>
                  <a:lnTo>
                    <a:pt x="308481" y="32053"/>
                  </a:lnTo>
                  <a:lnTo>
                    <a:pt x="276091" y="5490"/>
                  </a:lnTo>
                  <a:lnTo>
                    <a:pt x="248494" y="0"/>
                  </a:lnTo>
                  <a:close/>
                </a:path>
              </a:pathLst>
            </a:custGeom>
            <a:solidFill>
              <a:srgbClr val="BCC8DF">
                <a:alpha val="70199"/>
              </a:srgbClr>
            </a:solidFill>
          </p:spPr>
          <p:txBody>
            <a:bodyPr wrap="square" lIns="0" tIns="0" rIns="0" bIns="0" rtlCol="0"/>
            <a:lstStyle/>
            <a:p>
              <a:endParaRPr/>
            </a:p>
          </p:txBody>
        </p:sp>
        <p:sp>
          <p:nvSpPr>
            <p:cNvPr id="21" name="object 21"/>
            <p:cNvSpPr/>
            <p:nvPr/>
          </p:nvSpPr>
          <p:spPr>
            <a:xfrm>
              <a:off x="4902275" y="3382575"/>
              <a:ext cx="320675" cy="320675"/>
            </a:xfrm>
            <a:custGeom>
              <a:avLst/>
              <a:gdLst/>
              <a:ahLst/>
              <a:cxnLst/>
              <a:rect l="l" t="t" r="r" b="b"/>
              <a:pathLst>
                <a:path w="320675" h="320675">
                  <a:moveTo>
                    <a:pt x="248494" y="0"/>
                  </a:moveTo>
                  <a:lnTo>
                    <a:pt x="72147" y="0"/>
                  </a:lnTo>
                  <a:lnTo>
                    <a:pt x="65036" y="342"/>
                  </a:lnTo>
                  <a:lnTo>
                    <a:pt x="26394" y="16347"/>
                  </a:lnTo>
                  <a:lnTo>
                    <a:pt x="3089" y="51232"/>
                  </a:lnTo>
                  <a:lnTo>
                    <a:pt x="0" y="72136"/>
                  </a:lnTo>
                  <a:lnTo>
                    <a:pt x="0" y="248483"/>
                  </a:lnTo>
                  <a:lnTo>
                    <a:pt x="12148" y="288573"/>
                  </a:lnTo>
                  <a:lnTo>
                    <a:pt x="44539" y="315140"/>
                  </a:lnTo>
                  <a:lnTo>
                    <a:pt x="72147" y="320630"/>
                  </a:lnTo>
                  <a:lnTo>
                    <a:pt x="248494" y="320630"/>
                  </a:lnTo>
                  <a:lnTo>
                    <a:pt x="288573" y="308481"/>
                  </a:lnTo>
                  <a:lnTo>
                    <a:pt x="315140" y="276091"/>
                  </a:lnTo>
                  <a:lnTo>
                    <a:pt x="320630" y="248483"/>
                  </a:lnTo>
                  <a:lnTo>
                    <a:pt x="320630" y="72136"/>
                  </a:lnTo>
                  <a:lnTo>
                    <a:pt x="308481" y="32053"/>
                  </a:lnTo>
                  <a:lnTo>
                    <a:pt x="276091" y="5490"/>
                  </a:lnTo>
                  <a:lnTo>
                    <a:pt x="248494" y="0"/>
                  </a:lnTo>
                  <a:close/>
                </a:path>
              </a:pathLst>
            </a:custGeom>
            <a:solidFill>
              <a:srgbClr val="FFFFFF">
                <a:alpha val="70199"/>
              </a:srgbClr>
            </a:solidFill>
          </p:spPr>
          <p:txBody>
            <a:bodyPr wrap="square" lIns="0" tIns="0" rIns="0" bIns="0" rtlCol="0"/>
            <a:lstStyle/>
            <a:p>
              <a:endParaRPr/>
            </a:p>
          </p:txBody>
        </p:sp>
      </p:grpSp>
      <p:sp>
        <p:nvSpPr>
          <p:cNvPr id="22" name="object 22"/>
          <p:cNvSpPr txBox="1"/>
          <p:nvPr/>
        </p:nvSpPr>
        <p:spPr>
          <a:xfrm>
            <a:off x="4981148" y="3782496"/>
            <a:ext cx="146685" cy="285115"/>
          </a:xfrm>
          <a:prstGeom prst="rect">
            <a:avLst/>
          </a:prstGeom>
        </p:spPr>
        <p:txBody>
          <a:bodyPr vert="horz" wrap="square" lIns="0" tIns="13335" rIns="0" bIns="0" rtlCol="0">
            <a:spAutoFit/>
          </a:bodyPr>
          <a:lstStyle/>
          <a:p>
            <a:pPr marL="12700">
              <a:lnSpc>
                <a:spcPct val="100000"/>
              </a:lnSpc>
              <a:spcBef>
                <a:spcPts val="105"/>
              </a:spcBef>
            </a:pPr>
            <a:r>
              <a:rPr sz="1700" b="1" spc="-130" dirty="0">
                <a:solidFill>
                  <a:srgbClr val="386AF1"/>
                </a:solidFill>
                <a:latin typeface="Tahoma"/>
                <a:cs typeface="Tahoma"/>
              </a:rPr>
              <a:t>2</a:t>
            </a:r>
            <a:endParaRPr sz="1700" dirty="0">
              <a:latin typeface="Tahoma"/>
              <a:cs typeface="Tahoma"/>
            </a:endParaRPr>
          </a:p>
        </p:txBody>
      </p:sp>
      <p:sp>
        <p:nvSpPr>
          <p:cNvPr id="23" name="object 23"/>
          <p:cNvSpPr txBox="1"/>
          <p:nvPr/>
        </p:nvSpPr>
        <p:spPr>
          <a:xfrm>
            <a:off x="3502681" y="2248601"/>
            <a:ext cx="3092268" cy="1045414"/>
          </a:xfrm>
          <a:prstGeom prst="rect">
            <a:avLst/>
          </a:prstGeom>
        </p:spPr>
        <p:txBody>
          <a:bodyPr vert="horz" wrap="square" lIns="0" tIns="15240" rIns="0" bIns="0" rtlCol="0">
            <a:spAutoFit/>
          </a:bodyPr>
          <a:lstStyle/>
          <a:p>
            <a:pPr marL="33655" algn="ctr">
              <a:lnSpc>
                <a:spcPct val="100000"/>
              </a:lnSpc>
              <a:spcBef>
                <a:spcPts val="120"/>
              </a:spcBef>
            </a:pPr>
            <a:r>
              <a:rPr lang="en-US" sz="1400" b="1" spc="-114" dirty="0">
                <a:solidFill>
                  <a:srgbClr val="386AF1"/>
                </a:solidFill>
                <a:latin typeface="Tahoma"/>
                <a:cs typeface="Tahoma"/>
              </a:rPr>
              <a:t>What tasks will the user undertake?</a:t>
            </a:r>
            <a:r>
              <a:rPr lang="en-US" sz="1050" spc="114" dirty="0">
                <a:solidFill>
                  <a:srgbClr val="262424"/>
                </a:solidFill>
                <a:latin typeface="Tahoma"/>
                <a:cs typeface="Tahoma"/>
              </a:rPr>
              <a:t> </a:t>
            </a:r>
          </a:p>
          <a:p>
            <a:pPr marL="12065" marR="5080" indent="5080" algn="ctr">
              <a:lnSpc>
                <a:spcPct val="154400"/>
              </a:lnSpc>
              <a:spcBef>
                <a:spcPts val="825"/>
              </a:spcBef>
            </a:pPr>
            <a:r>
              <a:rPr lang="en-US" sz="1050" spc="114" dirty="0">
                <a:solidFill>
                  <a:srgbClr val="262424"/>
                </a:solidFill>
                <a:latin typeface="Tahoma"/>
                <a:cs typeface="Tahoma"/>
              </a:rPr>
              <a:t>Nurses will use the computer to find and select a drug, then collect the drug to administer to patient</a:t>
            </a:r>
            <a:endParaRPr sz="1050" dirty="0">
              <a:latin typeface="Tahoma"/>
              <a:cs typeface="Tahoma"/>
            </a:endParaRPr>
          </a:p>
        </p:txBody>
      </p:sp>
      <p:grpSp>
        <p:nvGrpSpPr>
          <p:cNvPr id="24" name="object 24"/>
          <p:cNvGrpSpPr/>
          <p:nvPr/>
        </p:nvGrpSpPr>
        <p:grpSpPr>
          <a:xfrm>
            <a:off x="6570358" y="3783964"/>
            <a:ext cx="329565" cy="666750"/>
            <a:chOff x="6648869" y="3384420"/>
            <a:chExt cx="329565" cy="666750"/>
          </a:xfrm>
        </p:grpSpPr>
        <p:sp>
          <p:nvSpPr>
            <p:cNvPr id="25" name="object 25"/>
            <p:cNvSpPr/>
            <p:nvPr/>
          </p:nvSpPr>
          <p:spPr>
            <a:xfrm>
              <a:off x="6776750" y="3544736"/>
              <a:ext cx="67945" cy="506730"/>
            </a:xfrm>
            <a:custGeom>
              <a:avLst/>
              <a:gdLst/>
              <a:ahLst/>
              <a:cxnLst/>
              <a:rect l="l" t="t" r="r" b="b"/>
              <a:pathLst>
                <a:path w="67945" h="506729">
                  <a:moveTo>
                    <a:pt x="67501" y="0"/>
                  </a:moveTo>
                  <a:lnTo>
                    <a:pt x="0" y="0"/>
                  </a:lnTo>
                  <a:lnTo>
                    <a:pt x="0" y="506259"/>
                  </a:lnTo>
                  <a:lnTo>
                    <a:pt x="67501" y="506259"/>
                  </a:lnTo>
                  <a:lnTo>
                    <a:pt x="67501" y="0"/>
                  </a:lnTo>
                  <a:close/>
                </a:path>
              </a:pathLst>
            </a:custGeom>
            <a:solidFill>
              <a:srgbClr val="BCC8DF">
                <a:alpha val="70199"/>
              </a:srgbClr>
            </a:solidFill>
          </p:spPr>
          <p:txBody>
            <a:bodyPr wrap="square" lIns="0" tIns="0" rIns="0" bIns="0" rtlCol="0"/>
            <a:lstStyle/>
            <a:p>
              <a:endParaRPr/>
            </a:p>
          </p:txBody>
        </p:sp>
        <p:sp>
          <p:nvSpPr>
            <p:cNvPr id="26" name="object 26"/>
            <p:cNvSpPr/>
            <p:nvPr/>
          </p:nvSpPr>
          <p:spPr>
            <a:xfrm>
              <a:off x="6776750" y="3544736"/>
              <a:ext cx="67945" cy="506730"/>
            </a:xfrm>
            <a:custGeom>
              <a:avLst/>
              <a:gdLst/>
              <a:ahLst/>
              <a:cxnLst/>
              <a:rect l="l" t="t" r="r" b="b"/>
              <a:pathLst>
                <a:path w="67945" h="506729">
                  <a:moveTo>
                    <a:pt x="67501" y="0"/>
                  </a:moveTo>
                  <a:lnTo>
                    <a:pt x="0" y="0"/>
                  </a:lnTo>
                  <a:lnTo>
                    <a:pt x="0" y="506259"/>
                  </a:lnTo>
                  <a:lnTo>
                    <a:pt x="67501" y="506259"/>
                  </a:lnTo>
                  <a:lnTo>
                    <a:pt x="67501" y="0"/>
                  </a:lnTo>
                  <a:close/>
                </a:path>
              </a:pathLst>
            </a:custGeom>
            <a:solidFill>
              <a:srgbClr val="FFFFFF">
                <a:alpha val="70199"/>
              </a:srgbClr>
            </a:solidFill>
          </p:spPr>
          <p:txBody>
            <a:bodyPr wrap="square" lIns="0" tIns="0" rIns="0" bIns="0" rtlCol="0"/>
            <a:lstStyle/>
            <a:p>
              <a:endParaRPr/>
            </a:p>
          </p:txBody>
        </p:sp>
        <p:sp>
          <p:nvSpPr>
            <p:cNvPr id="27" name="object 27"/>
            <p:cNvSpPr/>
            <p:nvPr/>
          </p:nvSpPr>
          <p:spPr>
            <a:xfrm>
              <a:off x="6648869" y="3384420"/>
              <a:ext cx="329565" cy="320675"/>
            </a:xfrm>
            <a:custGeom>
              <a:avLst/>
              <a:gdLst/>
              <a:ahLst/>
              <a:cxnLst/>
              <a:rect l="l" t="t" r="r" b="b"/>
              <a:pathLst>
                <a:path w="329565" h="320675">
                  <a:moveTo>
                    <a:pt x="261668" y="0"/>
                  </a:moveTo>
                  <a:lnTo>
                    <a:pt x="67399" y="0"/>
                  </a:lnTo>
                  <a:lnTo>
                    <a:pt x="62719" y="461"/>
                  </a:lnTo>
                  <a:lnTo>
                    <a:pt x="24480" y="17775"/>
                  </a:lnTo>
                  <a:lnTo>
                    <a:pt x="2306" y="53415"/>
                  </a:lnTo>
                  <a:lnTo>
                    <a:pt x="0" y="67399"/>
                  </a:lnTo>
                  <a:lnTo>
                    <a:pt x="0" y="248494"/>
                  </a:lnTo>
                  <a:lnTo>
                    <a:pt x="0" y="253230"/>
                  </a:lnTo>
                  <a:lnTo>
                    <a:pt x="14782" y="292505"/>
                  </a:lnTo>
                  <a:lnTo>
                    <a:pt x="48915" y="316951"/>
                  </a:lnTo>
                  <a:lnTo>
                    <a:pt x="67399" y="320630"/>
                  </a:lnTo>
                  <a:lnTo>
                    <a:pt x="261668" y="320630"/>
                  </a:lnTo>
                  <a:lnTo>
                    <a:pt x="300942" y="305836"/>
                  </a:lnTo>
                  <a:lnTo>
                    <a:pt x="325389" y="271714"/>
                  </a:lnTo>
                  <a:lnTo>
                    <a:pt x="329068" y="253230"/>
                  </a:lnTo>
                  <a:lnTo>
                    <a:pt x="329068" y="67399"/>
                  </a:lnTo>
                  <a:lnTo>
                    <a:pt x="314274" y="28125"/>
                  </a:lnTo>
                  <a:lnTo>
                    <a:pt x="280152" y="3678"/>
                  </a:lnTo>
                  <a:lnTo>
                    <a:pt x="266348" y="461"/>
                  </a:lnTo>
                  <a:lnTo>
                    <a:pt x="261668" y="0"/>
                  </a:lnTo>
                  <a:close/>
                </a:path>
              </a:pathLst>
            </a:custGeom>
            <a:solidFill>
              <a:srgbClr val="EEEFF5"/>
            </a:solidFill>
          </p:spPr>
          <p:txBody>
            <a:bodyPr wrap="square" lIns="0" tIns="0" rIns="0" bIns="0" rtlCol="0"/>
            <a:lstStyle/>
            <a:p>
              <a:endParaRPr/>
            </a:p>
          </p:txBody>
        </p:sp>
        <p:sp>
          <p:nvSpPr>
            <p:cNvPr id="28" name="object 28"/>
            <p:cNvSpPr/>
            <p:nvPr/>
          </p:nvSpPr>
          <p:spPr>
            <a:xfrm>
              <a:off x="6648869" y="3384421"/>
              <a:ext cx="329565" cy="320675"/>
            </a:xfrm>
            <a:custGeom>
              <a:avLst/>
              <a:gdLst/>
              <a:ahLst/>
              <a:cxnLst/>
              <a:rect l="l" t="t" r="r" b="b"/>
              <a:pathLst>
                <a:path w="329565" h="320675">
                  <a:moveTo>
                    <a:pt x="256932" y="0"/>
                  </a:moveTo>
                  <a:lnTo>
                    <a:pt x="72147" y="0"/>
                  </a:lnTo>
                  <a:lnTo>
                    <a:pt x="65036" y="343"/>
                  </a:lnTo>
                  <a:lnTo>
                    <a:pt x="26394" y="16347"/>
                  </a:lnTo>
                  <a:lnTo>
                    <a:pt x="3089" y="51232"/>
                  </a:lnTo>
                  <a:lnTo>
                    <a:pt x="0" y="72147"/>
                  </a:lnTo>
                  <a:lnTo>
                    <a:pt x="0" y="248494"/>
                  </a:lnTo>
                  <a:lnTo>
                    <a:pt x="12144" y="288573"/>
                  </a:lnTo>
                  <a:lnTo>
                    <a:pt x="44539" y="315140"/>
                  </a:lnTo>
                  <a:lnTo>
                    <a:pt x="72147" y="320630"/>
                  </a:lnTo>
                  <a:lnTo>
                    <a:pt x="256932" y="320630"/>
                  </a:lnTo>
                  <a:lnTo>
                    <a:pt x="297010" y="308481"/>
                  </a:lnTo>
                  <a:lnTo>
                    <a:pt x="323578" y="276091"/>
                  </a:lnTo>
                  <a:lnTo>
                    <a:pt x="329068" y="248494"/>
                  </a:lnTo>
                  <a:lnTo>
                    <a:pt x="329068" y="72147"/>
                  </a:lnTo>
                  <a:lnTo>
                    <a:pt x="316919" y="32053"/>
                  </a:lnTo>
                  <a:lnTo>
                    <a:pt x="284528" y="5490"/>
                  </a:lnTo>
                  <a:lnTo>
                    <a:pt x="256932" y="0"/>
                  </a:lnTo>
                  <a:close/>
                </a:path>
              </a:pathLst>
            </a:custGeom>
            <a:solidFill>
              <a:srgbClr val="BCC8DF">
                <a:alpha val="70199"/>
              </a:srgbClr>
            </a:solidFill>
          </p:spPr>
          <p:txBody>
            <a:bodyPr wrap="square" lIns="0" tIns="0" rIns="0" bIns="0" rtlCol="0"/>
            <a:lstStyle/>
            <a:p>
              <a:endParaRPr/>
            </a:p>
          </p:txBody>
        </p:sp>
        <p:sp>
          <p:nvSpPr>
            <p:cNvPr id="29" name="object 29"/>
            <p:cNvSpPr/>
            <p:nvPr/>
          </p:nvSpPr>
          <p:spPr>
            <a:xfrm>
              <a:off x="6648869" y="3384421"/>
              <a:ext cx="329565" cy="320675"/>
            </a:xfrm>
            <a:custGeom>
              <a:avLst/>
              <a:gdLst/>
              <a:ahLst/>
              <a:cxnLst/>
              <a:rect l="l" t="t" r="r" b="b"/>
              <a:pathLst>
                <a:path w="329565" h="320675">
                  <a:moveTo>
                    <a:pt x="256932" y="0"/>
                  </a:moveTo>
                  <a:lnTo>
                    <a:pt x="72147" y="0"/>
                  </a:lnTo>
                  <a:lnTo>
                    <a:pt x="65036" y="343"/>
                  </a:lnTo>
                  <a:lnTo>
                    <a:pt x="26394" y="16347"/>
                  </a:lnTo>
                  <a:lnTo>
                    <a:pt x="3089" y="51232"/>
                  </a:lnTo>
                  <a:lnTo>
                    <a:pt x="0" y="72147"/>
                  </a:lnTo>
                  <a:lnTo>
                    <a:pt x="0" y="248494"/>
                  </a:lnTo>
                  <a:lnTo>
                    <a:pt x="12144" y="288573"/>
                  </a:lnTo>
                  <a:lnTo>
                    <a:pt x="44539" y="315140"/>
                  </a:lnTo>
                  <a:lnTo>
                    <a:pt x="72147" y="320630"/>
                  </a:lnTo>
                  <a:lnTo>
                    <a:pt x="256932" y="320630"/>
                  </a:lnTo>
                  <a:lnTo>
                    <a:pt x="297010" y="308481"/>
                  </a:lnTo>
                  <a:lnTo>
                    <a:pt x="323578" y="276091"/>
                  </a:lnTo>
                  <a:lnTo>
                    <a:pt x="329068" y="248494"/>
                  </a:lnTo>
                  <a:lnTo>
                    <a:pt x="329068" y="72147"/>
                  </a:lnTo>
                  <a:lnTo>
                    <a:pt x="316919" y="32053"/>
                  </a:lnTo>
                  <a:lnTo>
                    <a:pt x="284528" y="5490"/>
                  </a:lnTo>
                  <a:lnTo>
                    <a:pt x="256932" y="0"/>
                  </a:lnTo>
                  <a:close/>
                </a:path>
              </a:pathLst>
            </a:custGeom>
            <a:solidFill>
              <a:srgbClr val="FFFFFF">
                <a:alpha val="70199"/>
              </a:srgbClr>
            </a:solidFill>
          </p:spPr>
          <p:txBody>
            <a:bodyPr wrap="square" lIns="0" tIns="0" rIns="0" bIns="0" rtlCol="0"/>
            <a:lstStyle/>
            <a:p>
              <a:endParaRPr/>
            </a:p>
          </p:txBody>
        </p:sp>
      </p:grpSp>
      <p:sp>
        <p:nvSpPr>
          <p:cNvPr id="30" name="object 30"/>
          <p:cNvSpPr txBox="1"/>
          <p:nvPr/>
        </p:nvSpPr>
        <p:spPr>
          <a:xfrm>
            <a:off x="6658040" y="3797428"/>
            <a:ext cx="142875" cy="285115"/>
          </a:xfrm>
          <a:prstGeom prst="rect">
            <a:avLst/>
          </a:prstGeom>
        </p:spPr>
        <p:txBody>
          <a:bodyPr vert="horz" wrap="square" lIns="0" tIns="13335" rIns="0" bIns="0" rtlCol="0">
            <a:spAutoFit/>
          </a:bodyPr>
          <a:lstStyle/>
          <a:p>
            <a:pPr marL="12700">
              <a:lnSpc>
                <a:spcPct val="100000"/>
              </a:lnSpc>
              <a:spcBef>
                <a:spcPts val="105"/>
              </a:spcBef>
            </a:pPr>
            <a:r>
              <a:rPr sz="1700" b="1" spc="-165" dirty="0">
                <a:solidFill>
                  <a:srgbClr val="386AF1"/>
                </a:solidFill>
                <a:latin typeface="Tahoma"/>
                <a:cs typeface="Tahoma"/>
              </a:rPr>
              <a:t>3</a:t>
            </a:r>
            <a:endParaRPr sz="1700" dirty="0">
              <a:latin typeface="Tahoma"/>
              <a:cs typeface="Tahoma"/>
            </a:endParaRPr>
          </a:p>
        </p:txBody>
      </p:sp>
      <p:sp>
        <p:nvSpPr>
          <p:cNvPr id="31" name="object 31"/>
          <p:cNvSpPr txBox="1"/>
          <p:nvPr/>
        </p:nvSpPr>
        <p:spPr>
          <a:xfrm>
            <a:off x="5394426" y="4450687"/>
            <a:ext cx="2924291" cy="230832"/>
          </a:xfrm>
          <a:prstGeom prst="rect">
            <a:avLst/>
          </a:prstGeom>
        </p:spPr>
        <p:txBody>
          <a:bodyPr vert="horz" wrap="square" lIns="0" tIns="15240" rIns="0" bIns="0" rtlCol="0">
            <a:spAutoFit/>
          </a:bodyPr>
          <a:lstStyle/>
          <a:p>
            <a:pPr marL="12700">
              <a:lnSpc>
                <a:spcPct val="100000"/>
              </a:lnSpc>
              <a:spcBef>
                <a:spcPts val="120"/>
              </a:spcBef>
            </a:pPr>
            <a:r>
              <a:rPr lang="en-US" sz="1400" b="1" spc="-55" dirty="0">
                <a:solidFill>
                  <a:srgbClr val="386AF1"/>
                </a:solidFill>
                <a:latin typeface="Tahoma"/>
                <a:cs typeface="Tahoma"/>
              </a:rPr>
              <a:t>Who/what will they interact with?</a:t>
            </a:r>
            <a:endParaRPr sz="1400" dirty="0">
              <a:latin typeface="Tahoma"/>
              <a:cs typeface="Tahoma"/>
            </a:endParaRPr>
          </a:p>
        </p:txBody>
      </p:sp>
      <p:sp>
        <p:nvSpPr>
          <p:cNvPr id="32" name="object 32"/>
          <p:cNvSpPr txBox="1"/>
          <p:nvPr/>
        </p:nvSpPr>
        <p:spPr>
          <a:xfrm>
            <a:off x="5307547" y="4677790"/>
            <a:ext cx="3011170" cy="760657"/>
          </a:xfrm>
          <a:prstGeom prst="rect">
            <a:avLst/>
          </a:prstGeom>
        </p:spPr>
        <p:txBody>
          <a:bodyPr vert="horz" wrap="square" lIns="0" tIns="14605" rIns="0" bIns="0" rtlCol="0">
            <a:spAutoFit/>
          </a:bodyPr>
          <a:lstStyle/>
          <a:p>
            <a:pPr marL="12065" marR="5080" indent="3810" algn="ctr">
              <a:lnSpc>
                <a:spcPct val="154400"/>
              </a:lnSpc>
              <a:spcBef>
                <a:spcPts val="115"/>
              </a:spcBef>
            </a:pPr>
            <a:r>
              <a:rPr lang="en-US" sz="1100" spc="95" dirty="0">
                <a:solidFill>
                  <a:srgbClr val="262424"/>
                </a:solidFill>
                <a:latin typeface="Tahoma"/>
                <a:cs typeface="Tahoma"/>
              </a:rPr>
              <a:t>The nurse will interact with the computer system (display, keyboard) and cabinets</a:t>
            </a:r>
            <a:endParaRPr sz="1100" dirty="0">
              <a:latin typeface="Tahoma"/>
              <a:cs typeface="Tahoma"/>
            </a:endParaRPr>
          </a:p>
        </p:txBody>
      </p:sp>
      <p:pic>
        <p:nvPicPr>
          <p:cNvPr id="37" name="Audio 36">
            <a:extLst>
              <a:ext uri="{FF2B5EF4-FFF2-40B4-BE49-F238E27FC236}">
                <a16:creationId xmlns:a16="http://schemas.microsoft.com/office/drawing/2014/main" id="{073C3E0E-F997-B4C9-F6F8-A0AA7C30886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64800" y="5048250"/>
            <a:ext cx="812800" cy="812800"/>
          </a:xfrm>
          <a:prstGeom prst="rect">
            <a:avLst/>
          </a:prstGeom>
        </p:spPr>
      </p:pic>
    </p:spTree>
    <p:extLst>
      <p:ext uri="{BB962C8B-B14F-4D97-AF65-F5344CB8AC3E}">
        <p14:creationId xmlns:p14="http://schemas.microsoft.com/office/powerpoint/2010/main" val="1278980419"/>
      </p:ext>
    </p:extLst>
  </p:cSld>
  <p:clrMapOvr>
    <a:masterClrMapping/>
  </p:clrMapOvr>
  <mc:AlternateContent xmlns:mc="http://schemas.openxmlformats.org/markup-compatibility/2006">
    <mc:Choice xmlns:p14="http://schemas.microsoft.com/office/powerpoint/2010/main" Requires="p14">
      <p:transition spd="slow" p14:dur="2000" advTm="36276"/>
    </mc:Choice>
    <mc:Fallback>
      <p:transition spd="slow" advTm="362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85875" y="277917"/>
            <a:ext cx="8224444" cy="382797"/>
          </a:xfrm>
          <a:prstGeom prst="rect">
            <a:avLst/>
          </a:prstGeom>
        </p:spPr>
        <p:txBody>
          <a:bodyPr vert="horz" wrap="square" lIns="0" tIns="13335" rIns="0" bIns="0" rtlCol="0">
            <a:spAutoFit/>
          </a:bodyPr>
          <a:lstStyle/>
          <a:p>
            <a:pPr marL="12700">
              <a:lnSpc>
                <a:spcPct val="100000"/>
              </a:lnSpc>
              <a:spcBef>
                <a:spcPts val="105"/>
              </a:spcBef>
            </a:pPr>
            <a:r>
              <a:rPr lang="en-US" sz="2400" spc="-290" dirty="0"/>
              <a:t>Design Flaws</a:t>
            </a:r>
            <a:r>
              <a:rPr lang="en-US" sz="2400" spc="-150" dirty="0"/>
              <a:t> in Automated Dispensing Cabinets</a:t>
            </a:r>
            <a:endParaRPr sz="2400" spc="-195" dirty="0"/>
          </a:p>
        </p:txBody>
      </p:sp>
      <p:pic>
        <p:nvPicPr>
          <p:cNvPr id="3" name="object 3"/>
          <p:cNvPicPr/>
          <p:nvPr/>
        </p:nvPicPr>
        <p:blipFill>
          <a:blip r:embed="rId5">
            <a:extLst>
              <a:ext uri="{28A0092B-C50C-407E-A947-70E740481C1C}">
                <a14:useLocalDpi xmlns:a14="http://schemas.microsoft.com/office/drawing/2010/main" val="0"/>
              </a:ext>
            </a:extLst>
          </a:blip>
          <a:srcRect/>
          <a:stretch/>
        </p:blipFill>
        <p:spPr>
          <a:xfrm>
            <a:off x="802941" y="1036507"/>
            <a:ext cx="2026152" cy="1559521"/>
          </a:xfrm>
          <a:prstGeom prst="rect">
            <a:avLst/>
          </a:prstGeom>
        </p:spPr>
      </p:pic>
      <p:sp>
        <p:nvSpPr>
          <p:cNvPr id="4" name="object 4"/>
          <p:cNvSpPr txBox="1"/>
          <p:nvPr/>
        </p:nvSpPr>
        <p:spPr>
          <a:xfrm>
            <a:off x="768941" y="2693998"/>
            <a:ext cx="2051685" cy="228268"/>
          </a:xfrm>
          <a:prstGeom prst="rect">
            <a:avLst/>
          </a:prstGeom>
        </p:spPr>
        <p:txBody>
          <a:bodyPr vert="horz" wrap="square" lIns="0" tIns="12700" rIns="0" bIns="0" rtlCol="0">
            <a:spAutoFit/>
          </a:bodyPr>
          <a:lstStyle/>
          <a:p>
            <a:pPr marL="12700">
              <a:lnSpc>
                <a:spcPct val="100000"/>
              </a:lnSpc>
              <a:spcBef>
                <a:spcPts val="100"/>
              </a:spcBef>
            </a:pPr>
            <a:r>
              <a:rPr lang="en-US" sz="1400" b="1" spc="-125" dirty="0">
                <a:solidFill>
                  <a:srgbClr val="386AF1"/>
                </a:solidFill>
                <a:latin typeface="Tahoma"/>
                <a:cs typeface="Tahoma"/>
              </a:rPr>
              <a:t>Look-alikes, Sound-Alikes</a:t>
            </a:r>
            <a:endParaRPr sz="1400" dirty="0">
              <a:latin typeface="Tahoma"/>
              <a:cs typeface="Tahoma"/>
            </a:endParaRPr>
          </a:p>
        </p:txBody>
      </p:sp>
      <p:sp>
        <p:nvSpPr>
          <p:cNvPr id="5" name="object 5"/>
          <p:cNvSpPr txBox="1"/>
          <p:nvPr/>
        </p:nvSpPr>
        <p:spPr>
          <a:xfrm>
            <a:off x="777408" y="3001851"/>
            <a:ext cx="1862667" cy="1980222"/>
          </a:xfrm>
          <a:prstGeom prst="rect">
            <a:avLst/>
          </a:prstGeom>
        </p:spPr>
        <p:txBody>
          <a:bodyPr vert="horz" wrap="square" lIns="0" tIns="11430" rIns="0" bIns="0" rtlCol="0">
            <a:spAutoFit/>
          </a:bodyPr>
          <a:lstStyle/>
          <a:p>
            <a:pPr marL="12700" marR="5080" algn="l">
              <a:lnSpc>
                <a:spcPct val="155000"/>
              </a:lnSpc>
              <a:spcBef>
                <a:spcPts val="90"/>
              </a:spcBef>
            </a:pPr>
            <a:r>
              <a:rPr lang="en-US" sz="1050" spc="130" dirty="0">
                <a:solidFill>
                  <a:srgbClr val="262424"/>
                </a:solidFill>
                <a:latin typeface="Tahoma"/>
                <a:cs typeface="Tahoma"/>
              </a:rPr>
              <a:t>Nurses sometimes choose the wrong drug from the alphabetical list. Some cabinets only require an input of 2-3 characters, leading to quick selections of the wrong drug. </a:t>
            </a:r>
            <a:endParaRPr sz="1050" dirty="0">
              <a:latin typeface="Tahoma"/>
              <a:cs typeface="Tahoma"/>
            </a:endParaRPr>
          </a:p>
        </p:txBody>
      </p:sp>
      <p:pic>
        <p:nvPicPr>
          <p:cNvPr id="6" name="object 6"/>
          <p:cNvPicPr/>
          <p:nvPr/>
        </p:nvPicPr>
        <p:blipFill>
          <a:blip r:embed="rId6">
            <a:extLst>
              <a:ext uri="{28A0092B-C50C-407E-A947-70E740481C1C}">
                <a14:useLocalDpi xmlns:a14="http://schemas.microsoft.com/office/drawing/2010/main" val="0"/>
              </a:ext>
            </a:extLst>
          </a:blip>
          <a:srcRect/>
          <a:stretch/>
        </p:blipFill>
        <p:spPr>
          <a:xfrm>
            <a:off x="3440100" y="1030064"/>
            <a:ext cx="2026151" cy="1563624"/>
          </a:xfrm>
          <a:prstGeom prst="rect">
            <a:avLst/>
          </a:prstGeom>
        </p:spPr>
      </p:pic>
      <p:sp>
        <p:nvSpPr>
          <p:cNvPr id="7" name="object 7"/>
          <p:cNvSpPr txBox="1"/>
          <p:nvPr/>
        </p:nvSpPr>
        <p:spPr>
          <a:xfrm>
            <a:off x="3713903" y="2698102"/>
            <a:ext cx="1594485" cy="228268"/>
          </a:xfrm>
          <a:prstGeom prst="rect">
            <a:avLst/>
          </a:prstGeom>
        </p:spPr>
        <p:txBody>
          <a:bodyPr vert="horz" wrap="square" lIns="0" tIns="12700" rIns="0" bIns="0" rtlCol="0">
            <a:spAutoFit/>
          </a:bodyPr>
          <a:lstStyle/>
          <a:p>
            <a:pPr marL="12700">
              <a:lnSpc>
                <a:spcPct val="100000"/>
              </a:lnSpc>
              <a:spcBef>
                <a:spcPts val="100"/>
              </a:spcBef>
            </a:pPr>
            <a:r>
              <a:rPr lang="en-US" sz="1400" b="1" spc="-95" dirty="0">
                <a:solidFill>
                  <a:srgbClr val="386AF1"/>
                </a:solidFill>
                <a:latin typeface="Tahoma"/>
                <a:cs typeface="Tahoma"/>
              </a:rPr>
              <a:t>Overrides</a:t>
            </a:r>
            <a:endParaRPr sz="1400" dirty="0">
              <a:latin typeface="Tahoma"/>
              <a:cs typeface="Tahoma"/>
            </a:endParaRPr>
          </a:p>
        </p:txBody>
      </p:sp>
      <p:sp>
        <p:nvSpPr>
          <p:cNvPr id="8" name="object 8"/>
          <p:cNvSpPr txBox="1"/>
          <p:nvPr/>
        </p:nvSpPr>
        <p:spPr>
          <a:xfrm>
            <a:off x="3440100" y="3001851"/>
            <a:ext cx="1761903" cy="2230675"/>
          </a:xfrm>
          <a:prstGeom prst="rect">
            <a:avLst/>
          </a:prstGeom>
        </p:spPr>
        <p:txBody>
          <a:bodyPr vert="horz" wrap="square" lIns="0" tIns="11430" rIns="0" bIns="0" rtlCol="0">
            <a:spAutoFit/>
          </a:bodyPr>
          <a:lstStyle/>
          <a:p>
            <a:pPr marL="12700" marR="5080" algn="l">
              <a:lnSpc>
                <a:spcPct val="155000"/>
              </a:lnSpc>
              <a:spcBef>
                <a:spcPts val="90"/>
              </a:spcBef>
            </a:pPr>
            <a:r>
              <a:rPr lang="en-US" sz="1050" spc="170" dirty="0">
                <a:solidFill>
                  <a:srgbClr val="262424"/>
                </a:solidFill>
                <a:latin typeface="Tahoma"/>
                <a:cs typeface="Tahoma"/>
              </a:rPr>
              <a:t>Excessive use of overrides. Nurses use the override function as a workaround to gain access to a drug, sometimes to bypass an error message when drug is not found. </a:t>
            </a:r>
            <a:endParaRPr sz="1050" dirty="0">
              <a:latin typeface="Tahoma"/>
              <a:cs typeface="Tahoma"/>
            </a:endParaRPr>
          </a:p>
        </p:txBody>
      </p:sp>
      <p:pic>
        <p:nvPicPr>
          <p:cNvPr id="9" name="object 9"/>
          <p:cNvPicPr/>
          <p:nvPr/>
        </p:nvPicPr>
        <p:blipFill>
          <a:blip r:embed="rId7">
            <a:extLst>
              <a:ext uri="{28A0092B-C50C-407E-A947-70E740481C1C}">
                <a14:useLocalDpi xmlns:a14="http://schemas.microsoft.com/office/drawing/2010/main" val="0"/>
              </a:ext>
            </a:extLst>
          </a:blip>
          <a:srcRect/>
          <a:stretch/>
        </p:blipFill>
        <p:spPr>
          <a:xfrm>
            <a:off x="6001358" y="1030064"/>
            <a:ext cx="2026150" cy="1559522"/>
          </a:xfrm>
          <a:prstGeom prst="rect">
            <a:avLst/>
          </a:prstGeom>
        </p:spPr>
      </p:pic>
      <p:sp>
        <p:nvSpPr>
          <p:cNvPr id="10" name="object 10"/>
          <p:cNvSpPr txBox="1"/>
          <p:nvPr/>
        </p:nvSpPr>
        <p:spPr>
          <a:xfrm>
            <a:off x="5992891" y="2700234"/>
            <a:ext cx="1820333" cy="659155"/>
          </a:xfrm>
          <a:prstGeom prst="rect">
            <a:avLst/>
          </a:prstGeom>
        </p:spPr>
        <p:txBody>
          <a:bodyPr vert="horz" wrap="square" lIns="0" tIns="12700" rIns="0" bIns="0" rtlCol="0">
            <a:spAutoFit/>
          </a:bodyPr>
          <a:lstStyle/>
          <a:p>
            <a:pPr marL="12700" algn="ctr">
              <a:lnSpc>
                <a:spcPct val="100000"/>
              </a:lnSpc>
              <a:spcBef>
                <a:spcPts val="100"/>
              </a:spcBef>
            </a:pPr>
            <a:r>
              <a:rPr lang="en-US" sz="1400" b="1" spc="-120" dirty="0">
                <a:solidFill>
                  <a:srgbClr val="386AF1"/>
                </a:solidFill>
                <a:latin typeface="Tahoma"/>
                <a:cs typeface="Tahoma"/>
              </a:rPr>
              <a:t>Human-automation Interactions	</a:t>
            </a:r>
            <a:endParaRPr sz="1400" dirty="0">
              <a:latin typeface="Tahoma"/>
              <a:cs typeface="Tahoma"/>
            </a:endParaRPr>
          </a:p>
        </p:txBody>
      </p:sp>
      <p:sp>
        <p:nvSpPr>
          <p:cNvPr id="11" name="object 11"/>
          <p:cNvSpPr txBox="1"/>
          <p:nvPr/>
        </p:nvSpPr>
        <p:spPr>
          <a:xfrm>
            <a:off x="6001358" y="3126575"/>
            <a:ext cx="2026150" cy="974947"/>
          </a:xfrm>
          <a:prstGeom prst="rect">
            <a:avLst/>
          </a:prstGeom>
        </p:spPr>
        <p:txBody>
          <a:bodyPr vert="horz" wrap="square" lIns="0" tIns="13970" rIns="0" bIns="0" rtlCol="0">
            <a:spAutoFit/>
          </a:bodyPr>
          <a:lstStyle/>
          <a:p>
            <a:pPr marL="12700" marR="5080" indent="1270" algn="l">
              <a:lnSpc>
                <a:spcPct val="153700"/>
              </a:lnSpc>
              <a:spcBef>
                <a:spcPts val="110"/>
              </a:spcBef>
            </a:pPr>
            <a:r>
              <a:rPr lang="en-US" sz="1050" spc="160" dirty="0">
                <a:solidFill>
                  <a:srgbClr val="262424"/>
                </a:solidFill>
                <a:latin typeface="Tahoma"/>
                <a:cs typeface="Tahoma"/>
              </a:rPr>
              <a:t>Overreliance on the ADC system has led to automation bias and complacency. </a:t>
            </a:r>
          </a:p>
        </p:txBody>
      </p:sp>
      <p:pic>
        <p:nvPicPr>
          <p:cNvPr id="12" name="object 9">
            <a:extLst>
              <a:ext uri="{FF2B5EF4-FFF2-40B4-BE49-F238E27FC236}">
                <a16:creationId xmlns:a16="http://schemas.microsoft.com/office/drawing/2014/main" id="{F69F216E-AE21-8BD5-E712-8EF942E75826}"/>
              </a:ext>
            </a:extLst>
          </p:cNvPr>
          <p:cNvPicPr/>
          <p:nvPr/>
        </p:nvPicPr>
        <p:blipFill>
          <a:blip r:embed="rId8">
            <a:extLst>
              <a:ext uri="{28A0092B-C50C-407E-A947-70E740481C1C}">
                <a14:useLocalDpi xmlns:a14="http://schemas.microsoft.com/office/drawing/2010/main" val="0"/>
              </a:ext>
            </a:extLst>
          </a:blip>
          <a:srcRect/>
          <a:stretch/>
        </p:blipFill>
        <p:spPr>
          <a:xfrm>
            <a:off x="8886668" y="1036506"/>
            <a:ext cx="2026150" cy="1559522"/>
          </a:xfrm>
          <a:prstGeom prst="rect">
            <a:avLst/>
          </a:prstGeom>
        </p:spPr>
      </p:pic>
      <p:sp>
        <p:nvSpPr>
          <p:cNvPr id="14" name="TextBox 13">
            <a:extLst>
              <a:ext uri="{FF2B5EF4-FFF2-40B4-BE49-F238E27FC236}">
                <a16:creationId xmlns:a16="http://schemas.microsoft.com/office/drawing/2014/main" id="{66B9B267-37A1-0470-644F-0E462756AEDD}"/>
              </a:ext>
            </a:extLst>
          </p:cNvPr>
          <p:cNvSpPr txBox="1"/>
          <p:nvPr/>
        </p:nvSpPr>
        <p:spPr>
          <a:xfrm>
            <a:off x="8815326" y="2654243"/>
            <a:ext cx="1828800" cy="307777"/>
          </a:xfrm>
          <a:prstGeom prst="rect">
            <a:avLst/>
          </a:prstGeom>
          <a:noFill/>
        </p:spPr>
        <p:txBody>
          <a:bodyPr wrap="square">
            <a:spAutoFit/>
          </a:bodyPr>
          <a:lstStyle/>
          <a:p>
            <a:pPr algn="ctr"/>
            <a:r>
              <a:rPr lang="en-US" sz="1400" b="1" spc="-95" dirty="0">
                <a:solidFill>
                  <a:srgbClr val="386AF1"/>
                </a:solidFill>
                <a:latin typeface="Tahoma"/>
                <a:cs typeface="Tahoma"/>
              </a:rPr>
              <a:t>Configuration</a:t>
            </a:r>
            <a:endParaRPr lang="en-US" sz="1400" dirty="0"/>
          </a:p>
        </p:txBody>
      </p:sp>
      <p:sp>
        <p:nvSpPr>
          <p:cNvPr id="16" name="TextBox 15">
            <a:extLst>
              <a:ext uri="{FF2B5EF4-FFF2-40B4-BE49-F238E27FC236}">
                <a16:creationId xmlns:a16="http://schemas.microsoft.com/office/drawing/2014/main" id="{36797CCA-E890-DDAE-213F-144D6527C642}"/>
              </a:ext>
            </a:extLst>
          </p:cNvPr>
          <p:cNvSpPr txBox="1"/>
          <p:nvPr/>
        </p:nvSpPr>
        <p:spPr>
          <a:xfrm>
            <a:off x="8886668" y="3001851"/>
            <a:ext cx="1862667" cy="1550874"/>
          </a:xfrm>
          <a:prstGeom prst="rect">
            <a:avLst/>
          </a:prstGeom>
          <a:noFill/>
        </p:spPr>
        <p:txBody>
          <a:bodyPr wrap="square">
            <a:spAutoFit/>
          </a:bodyPr>
          <a:lstStyle/>
          <a:p>
            <a:pPr marL="12700" marR="5080" indent="1270" algn="l">
              <a:lnSpc>
                <a:spcPct val="153700"/>
              </a:lnSpc>
              <a:spcBef>
                <a:spcPts val="110"/>
              </a:spcBef>
            </a:pPr>
            <a:r>
              <a:rPr lang="en-US" sz="1050" spc="160" dirty="0">
                <a:solidFill>
                  <a:srgbClr val="262424"/>
                </a:solidFill>
                <a:latin typeface="Tahoma"/>
                <a:cs typeface="Tahoma"/>
              </a:rPr>
              <a:t>Not all ADCs operate the same way. Each hospital dictates the configuration, implementation, and maintenance. </a:t>
            </a:r>
            <a:endParaRPr lang="en-US" sz="1050" dirty="0">
              <a:latin typeface="Tahoma"/>
              <a:cs typeface="Tahoma"/>
            </a:endParaRPr>
          </a:p>
        </p:txBody>
      </p:sp>
      <p:pic>
        <p:nvPicPr>
          <p:cNvPr id="26" name="Audio 25">
            <a:extLst>
              <a:ext uri="{FF2B5EF4-FFF2-40B4-BE49-F238E27FC236}">
                <a16:creationId xmlns:a16="http://schemas.microsoft.com/office/drawing/2014/main" id="{CAF5B86E-EC64-F7EB-1999-A668B528A925}"/>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464800" y="504825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2212"/>
    </mc:Choice>
    <mc:Fallback>
      <p:transition spd="slow" advTm="922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1"/>
            <a:ext cx="10622280" cy="6001385"/>
          </a:xfrm>
          <a:custGeom>
            <a:avLst/>
            <a:gdLst/>
            <a:ahLst/>
            <a:cxnLst/>
            <a:rect l="l" t="t" r="r" b="b"/>
            <a:pathLst>
              <a:path w="10622280" h="6001385">
                <a:moveTo>
                  <a:pt x="10621655" y="0"/>
                </a:moveTo>
                <a:lnTo>
                  <a:pt x="0" y="0"/>
                </a:lnTo>
                <a:lnTo>
                  <a:pt x="0" y="6001235"/>
                </a:lnTo>
                <a:lnTo>
                  <a:pt x="10621655" y="6001235"/>
                </a:lnTo>
                <a:lnTo>
                  <a:pt x="10621655" y="0"/>
                </a:lnTo>
                <a:close/>
              </a:path>
            </a:pathLst>
          </a:custGeom>
          <a:solidFill>
            <a:srgbClr val="EEEFF5"/>
          </a:solidFill>
        </p:spPr>
        <p:txBody>
          <a:bodyPr wrap="square" lIns="0" tIns="0" rIns="0" bIns="0" rtlCol="0"/>
          <a:lstStyle/>
          <a:p>
            <a:endParaRPr/>
          </a:p>
        </p:txBody>
      </p:sp>
      <p:sp>
        <p:nvSpPr>
          <p:cNvPr id="3" name="object 3"/>
          <p:cNvSpPr txBox="1">
            <a:spLocks noGrp="1"/>
          </p:cNvSpPr>
          <p:nvPr>
            <p:ph type="title"/>
          </p:nvPr>
        </p:nvSpPr>
        <p:spPr>
          <a:xfrm>
            <a:off x="1703358" y="372777"/>
            <a:ext cx="5915660" cy="463781"/>
          </a:xfrm>
          <a:prstGeom prst="rect">
            <a:avLst/>
          </a:prstGeom>
        </p:spPr>
        <p:txBody>
          <a:bodyPr vert="horz" wrap="square" lIns="0" tIns="11430" rIns="0" bIns="0" rtlCol="0">
            <a:spAutoFit/>
          </a:bodyPr>
          <a:lstStyle/>
          <a:p>
            <a:pPr marL="12700" marR="5080">
              <a:lnSpc>
                <a:spcPct val="110300"/>
              </a:lnSpc>
              <a:spcBef>
                <a:spcPts val="90"/>
              </a:spcBef>
            </a:pPr>
            <a:r>
              <a:rPr sz="2950" spc="-290" dirty="0"/>
              <a:t>Human</a:t>
            </a:r>
            <a:r>
              <a:rPr sz="2950" spc="-240" dirty="0"/>
              <a:t> </a:t>
            </a:r>
            <a:r>
              <a:rPr lang="en-US" sz="2950" spc="-120" dirty="0"/>
              <a:t>Performance Optimization</a:t>
            </a:r>
            <a:endParaRPr sz="2950" dirty="0"/>
          </a:p>
        </p:txBody>
      </p:sp>
      <p:sp>
        <p:nvSpPr>
          <p:cNvPr id="13" name="object 13"/>
          <p:cNvSpPr txBox="1"/>
          <p:nvPr/>
        </p:nvSpPr>
        <p:spPr>
          <a:xfrm>
            <a:off x="1806867" y="1701457"/>
            <a:ext cx="1244600" cy="241092"/>
          </a:xfrm>
          <a:prstGeom prst="rect">
            <a:avLst/>
          </a:prstGeom>
        </p:spPr>
        <p:txBody>
          <a:bodyPr vert="horz" wrap="square" lIns="0" tIns="17780" rIns="0" bIns="0" rtlCol="0">
            <a:spAutoFit/>
          </a:bodyPr>
          <a:lstStyle/>
          <a:p>
            <a:pPr marL="12700">
              <a:lnSpc>
                <a:spcPct val="100000"/>
              </a:lnSpc>
              <a:spcBef>
                <a:spcPts val="140"/>
              </a:spcBef>
            </a:pPr>
            <a:r>
              <a:rPr lang="en-US" sz="1450" b="1" spc="-70" dirty="0">
                <a:solidFill>
                  <a:srgbClr val="386AF1"/>
                </a:solidFill>
                <a:latin typeface="Tahoma"/>
                <a:cs typeface="Tahoma"/>
              </a:rPr>
              <a:t>Metrics</a:t>
            </a:r>
            <a:endParaRPr sz="1450" dirty="0">
              <a:latin typeface="Tahoma"/>
              <a:cs typeface="Tahoma"/>
            </a:endParaRPr>
          </a:p>
        </p:txBody>
      </p:sp>
      <p:sp>
        <p:nvSpPr>
          <p:cNvPr id="14" name="object 14"/>
          <p:cNvSpPr txBox="1"/>
          <p:nvPr/>
        </p:nvSpPr>
        <p:spPr>
          <a:xfrm>
            <a:off x="1809579" y="1920561"/>
            <a:ext cx="2305221" cy="1300036"/>
          </a:xfrm>
          <a:prstGeom prst="rect">
            <a:avLst/>
          </a:prstGeom>
        </p:spPr>
        <p:txBody>
          <a:bodyPr vert="horz" wrap="square" lIns="0" tIns="12700" rIns="0" bIns="0" rtlCol="0">
            <a:spAutoFit/>
          </a:bodyPr>
          <a:lstStyle/>
          <a:p>
            <a:pPr marL="184150" marR="5080" indent="-171450">
              <a:lnSpc>
                <a:spcPct val="150000"/>
              </a:lnSpc>
              <a:spcBef>
                <a:spcPts val="100"/>
              </a:spcBef>
              <a:buFont typeface="Wingdings" pitchFamily="2" charset="2"/>
              <a:buChar char="Ø"/>
            </a:pPr>
            <a:r>
              <a:rPr lang="en-US" sz="1400" dirty="0">
                <a:latin typeface="Tahoma"/>
                <a:cs typeface="Tahoma"/>
              </a:rPr>
              <a:t>Physical fitness	</a:t>
            </a:r>
          </a:p>
          <a:p>
            <a:pPr marL="184150" marR="5080" indent="-171450">
              <a:lnSpc>
                <a:spcPct val="150000"/>
              </a:lnSpc>
              <a:spcBef>
                <a:spcPts val="100"/>
              </a:spcBef>
              <a:buFont typeface="Wingdings" pitchFamily="2" charset="2"/>
              <a:buChar char="Ø"/>
            </a:pPr>
            <a:r>
              <a:rPr lang="en-US" sz="1400" dirty="0">
                <a:latin typeface="Tahoma"/>
                <a:cs typeface="Tahoma"/>
              </a:rPr>
              <a:t>Nutrition</a:t>
            </a:r>
          </a:p>
          <a:p>
            <a:pPr marL="184150" marR="5080" indent="-171450">
              <a:lnSpc>
                <a:spcPct val="150000"/>
              </a:lnSpc>
              <a:spcBef>
                <a:spcPts val="100"/>
              </a:spcBef>
              <a:buFont typeface="Wingdings" pitchFamily="2" charset="2"/>
              <a:buChar char="Ø"/>
            </a:pPr>
            <a:r>
              <a:rPr lang="en-US" sz="1400" dirty="0">
                <a:latin typeface="Tahoma"/>
                <a:cs typeface="Tahoma"/>
              </a:rPr>
              <a:t>Psychological Fitness</a:t>
            </a:r>
          </a:p>
          <a:p>
            <a:pPr marL="184150" marR="5080" indent="-171450">
              <a:lnSpc>
                <a:spcPct val="150000"/>
              </a:lnSpc>
              <a:spcBef>
                <a:spcPts val="100"/>
              </a:spcBef>
              <a:buFont typeface="Wingdings" pitchFamily="2" charset="2"/>
              <a:buChar char="Ø"/>
            </a:pPr>
            <a:r>
              <a:rPr lang="en-US" sz="1400" dirty="0">
                <a:latin typeface="Tahoma"/>
                <a:cs typeface="Tahoma"/>
              </a:rPr>
              <a:t>Cognitive Performance</a:t>
            </a:r>
            <a:endParaRPr sz="1400" dirty="0">
              <a:latin typeface="Tahoma"/>
              <a:cs typeface="Tahoma"/>
            </a:endParaRPr>
          </a:p>
        </p:txBody>
      </p:sp>
      <p:grpSp>
        <p:nvGrpSpPr>
          <p:cNvPr id="15" name="object 15"/>
          <p:cNvGrpSpPr/>
          <p:nvPr/>
        </p:nvGrpSpPr>
        <p:grpSpPr>
          <a:xfrm>
            <a:off x="3542018" y="2893450"/>
            <a:ext cx="868044" cy="345440"/>
            <a:chOff x="1777050" y="3009468"/>
            <a:chExt cx="868044" cy="345440"/>
          </a:xfrm>
        </p:grpSpPr>
        <p:sp>
          <p:nvSpPr>
            <p:cNvPr id="16" name="object 16"/>
            <p:cNvSpPr/>
            <p:nvPr/>
          </p:nvSpPr>
          <p:spPr>
            <a:xfrm>
              <a:off x="2113402" y="3152471"/>
              <a:ext cx="531495" cy="62230"/>
            </a:xfrm>
            <a:custGeom>
              <a:avLst/>
              <a:gdLst/>
              <a:ahLst/>
              <a:cxnLst/>
              <a:rect l="l" t="t" r="r" b="b"/>
              <a:pathLst>
                <a:path w="531494" h="62230">
                  <a:moveTo>
                    <a:pt x="531082" y="0"/>
                  </a:moveTo>
                  <a:lnTo>
                    <a:pt x="0" y="0"/>
                  </a:lnTo>
                  <a:lnTo>
                    <a:pt x="0" y="61959"/>
                  </a:lnTo>
                  <a:lnTo>
                    <a:pt x="531082" y="61959"/>
                  </a:lnTo>
                  <a:lnTo>
                    <a:pt x="531082" y="0"/>
                  </a:lnTo>
                  <a:close/>
                </a:path>
              </a:pathLst>
            </a:custGeom>
            <a:solidFill>
              <a:srgbClr val="BCC8DF">
                <a:alpha val="70199"/>
              </a:srgbClr>
            </a:solidFill>
          </p:spPr>
          <p:txBody>
            <a:bodyPr wrap="square" lIns="0" tIns="0" rIns="0" bIns="0" rtlCol="0"/>
            <a:lstStyle/>
            <a:p>
              <a:endParaRPr/>
            </a:p>
          </p:txBody>
        </p:sp>
        <p:sp>
          <p:nvSpPr>
            <p:cNvPr id="17" name="object 17"/>
            <p:cNvSpPr/>
            <p:nvPr/>
          </p:nvSpPr>
          <p:spPr>
            <a:xfrm>
              <a:off x="2113402" y="3152471"/>
              <a:ext cx="531495" cy="62230"/>
            </a:xfrm>
            <a:custGeom>
              <a:avLst/>
              <a:gdLst/>
              <a:ahLst/>
              <a:cxnLst/>
              <a:rect l="l" t="t" r="r" b="b"/>
              <a:pathLst>
                <a:path w="531494" h="62230">
                  <a:moveTo>
                    <a:pt x="531082" y="0"/>
                  </a:moveTo>
                  <a:lnTo>
                    <a:pt x="0" y="0"/>
                  </a:lnTo>
                  <a:lnTo>
                    <a:pt x="0" y="61959"/>
                  </a:lnTo>
                  <a:lnTo>
                    <a:pt x="531082" y="61959"/>
                  </a:lnTo>
                  <a:lnTo>
                    <a:pt x="531082" y="0"/>
                  </a:lnTo>
                  <a:close/>
                </a:path>
              </a:pathLst>
            </a:custGeom>
            <a:solidFill>
              <a:srgbClr val="FFFFFF">
                <a:alpha val="70199"/>
              </a:srgbClr>
            </a:solidFill>
          </p:spPr>
          <p:txBody>
            <a:bodyPr wrap="square" lIns="0" tIns="0" rIns="0" bIns="0" rtlCol="0"/>
            <a:lstStyle/>
            <a:p>
              <a:endParaRPr/>
            </a:p>
          </p:txBody>
        </p:sp>
        <p:sp>
          <p:nvSpPr>
            <p:cNvPr id="18" name="object 18"/>
            <p:cNvSpPr/>
            <p:nvPr/>
          </p:nvSpPr>
          <p:spPr>
            <a:xfrm>
              <a:off x="1777050" y="3009468"/>
              <a:ext cx="336550" cy="345440"/>
            </a:xfrm>
            <a:custGeom>
              <a:avLst/>
              <a:gdLst/>
              <a:ahLst/>
              <a:cxnLst/>
              <a:rect l="l" t="t" r="r" b="b"/>
              <a:pathLst>
                <a:path w="336550" h="345439">
                  <a:moveTo>
                    <a:pt x="265647" y="0"/>
                  </a:moveTo>
                  <a:lnTo>
                    <a:pt x="70716" y="0"/>
                  </a:lnTo>
                  <a:lnTo>
                    <a:pt x="65795" y="483"/>
                  </a:lnTo>
                  <a:lnTo>
                    <a:pt x="29504" y="15519"/>
                  </a:lnTo>
                  <a:lnTo>
                    <a:pt x="3859" y="51302"/>
                  </a:lnTo>
                  <a:lnTo>
                    <a:pt x="0" y="70716"/>
                  </a:lnTo>
                  <a:lnTo>
                    <a:pt x="0" y="269530"/>
                  </a:lnTo>
                  <a:lnTo>
                    <a:pt x="0" y="274487"/>
                  </a:lnTo>
                  <a:lnTo>
                    <a:pt x="15519" y="315699"/>
                  </a:lnTo>
                  <a:lnTo>
                    <a:pt x="51314" y="341344"/>
                  </a:lnTo>
                  <a:lnTo>
                    <a:pt x="70716" y="345203"/>
                  </a:lnTo>
                  <a:lnTo>
                    <a:pt x="265647" y="345203"/>
                  </a:lnTo>
                  <a:lnTo>
                    <a:pt x="306847" y="329684"/>
                  </a:lnTo>
                  <a:lnTo>
                    <a:pt x="332493" y="293889"/>
                  </a:lnTo>
                  <a:lnTo>
                    <a:pt x="336352" y="274487"/>
                  </a:lnTo>
                  <a:lnTo>
                    <a:pt x="336352" y="70716"/>
                  </a:lnTo>
                  <a:lnTo>
                    <a:pt x="320844" y="29504"/>
                  </a:lnTo>
                  <a:lnTo>
                    <a:pt x="285049" y="3859"/>
                  </a:lnTo>
                  <a:lnTo>
                    <a:pt x="270568" y="483"/>
                  </a:lnTo>
                  <a:lnTo>
                    <a:pt x="265647" y="0"/>
                  </a:lnTo>
                  <a:close/>
                </a:path>
              </a:pathLst>
            </a:custGeom>
            <a:solidFill>
              <a:srgbClr val="EEEFF5"/>
            </a:solidFill>
          </p:spPr>
          <p:txBody>
            <a:bodyPr wrap="square" lIns="0" tIns="0" rIns="0" bIns="0" rtlCol="0"/>
            <a:lstStyle/>
            <a:p>
              <a:endParaRPr/>
            </a:p>
          </p:txBody>
        </p:sp>
        <p:sp>
          <p:nvSpPr>
            <p:cNvPr id="19" name="object 19"/>
            <p:cNvSpPr/>
            <p:nvPr/>
          </p:nvSpPr>
          <p:spPr>
            <a:xfrm>
              <a:off x="1777050" y="3009468"/>
              <a:ext cx="336550" cy="345440"/>
            </a:xfrm>
            <a:custGeom>
              <a:avLst/>
              <a:gdLst/>
              <a:ahLst/>
              <a:cxnLst/>
              <a:rect l="l" t="t" r="r" b="b"/>
              <a:pathLst>
                <a:path w="336550" h="345439">
                  <a:moveTo>
                    <a:pt x="260679" y="0"/>
                  </a:moveTo>
                  <a:lnTo>
                    <a:pt x="75685" y="0"/>
                  </a:lnTo>
                  <a:lnTo>
                    <a:pt x="68225" y="360"/>
                  </a:lnTo>
                  <a:lnTo>
                    <a:pt x="27694" y="17147"/>
                  </a:lnTo>
                  <a:lnTo>
                    <a:pt x="3246" y="53739"/>
                  </a:lnTo>
                  <a:lnTo>
                    <a:pt x="0" y="75685"/>
                  </a:lnTo>
                  <a:lnTo>
                    <a:pt x="0" y="269530"/>
                  </a:lnTo>
                  <a:lnTo>
                    <a:pt x="12745" y="311575"/>
                  </a:lnTo>
                  <a:lnTo>
                    <a:pt x="46723" y="339444"/>
                  </a:lnTo>
                  <a:lnTo>
                    <a:pt x="75685" y="345203"/>
                  </a:lnTo>
                  <a:lnTo>
                    <a:pt x="260679" y="345203"/>
                  </a:lnTo>
                  <a:lnTo>
                    <a:pt x="302728" y="332459"/>
                  </a:lnTo>
                  <a:lnTo>
                    <a:pt x="330593" y="298492"/>
                  </a:lnTo>
                  <a:lnTo>
                    <a:pt x="336352" y="269530"/>
                  </a:lnTo>
                  <a:lnTo>
                    <a:pt x="336352" y="75685"/>
                  </a:lnTo>
                  <a:lnTo>
                    <a:pt x="323612" y="33623"/>
                  </a:lnTo>
                  <a:lnTo>
                    <a:pt x="289640" y="5759"/>
                  </a:lnTo>
                  <a:lnTo>
                    <a:pt x="260679" y="0"/>
                  </a:lnTo>
                  <a:close/>
                </a:path>
              </a:pathLst>
            </a:custGeom>
            <a:solidFill>
              <a:srgbClr val="BCC8DF">
                <a:alpha val="70199"/>
              </a:srgbClr>
            </a:solidFill>
          </p:spPr>
          <p:txBody>
            <a:bodyPr wrap="square" lIns="0" tIns="0" rIns="0" bIns="0" rtlCol="0"/>
            <a:lstStyle/>
            <a:p>
              <a:endParaRPr/>
            </a:p>
          </p:txBody>
        </p:sp>
        <p:sp>
          <p:nvSpPr>
            <p:cNvPr id="20" name="object 20"/>
            <p:cNvSpPr/>
            <p:nvPr/>
          </p:nvSpPr>
          <p:spPr>
            <a:xfrm>
              <a:off x="1777050" y="3009468"/>
              <a:ext cx="336550" cy="345440"/>
            </a:xfrm>
            <a:custGeom>
              <a:avLst/>
              <a:gdLst/>
              <a:ahLst/>
              <a:cxnLst/>
              <a:rect l="l" t="t" r="r" b="b"/>
              <a:pathLst>
                <a:path w="336550" h="345439">
                  <a:moveTo>
                    <a:pt x="260679" y="0"/>
                  </a:moveTo>
                  <a:lnTo>
                    <a:pt x="75685" y="0"/>
                  </a:lnTo>
                  <a:lnTo>
                    <a:pt x="68225" y="360"/>
                  </a:lnTo>
                  <a:lnTo>
                    <a:pt x="27694" y="17147"/>
                  </a:lnTo>
                  <a:lnTo>
                    <a:pt x="3246" y="53739"/>
                  </a:lnTo>
                  <a:lnTo>
                    <a:pt x="0" y="75685"/>
                  </a:lnTo>
                  <a:lnTo>
                    <a:pt x="0" y="269530"/>
                  </a:lnTo>
                  <a:lnTo>
                    <a:pt x="12745" y="311575"/>
                  </a:lnTo>
                  <a:lnTo>
                    <a:pt x="46723" y="339444"/>
                  </a:lnTo>
                  <a:lnTo>
                    <a:pt x="75685" y="345203"/>
                  </a:lnTo>
                  <a:lnTo>
                    <a:pt x="260679" y="345203"/>
                  </a:lnTo>
                  <a:lnTo>
                    <a:pt x="302728" y="332459"/>
                  </a:lnTo>
                  <a:lnTo>
                    <a:pt x="330593" y="298492"/>
                  </a:lnTo>
                  <a:lnTo>
                    <a:pt x="336352" y="269530"/>
                  </a:lnTo>
                  <a:lnTo>
                    <a:pt x="336352" y="75685"/>
                  </a:lnTo>
                  <a:lnTo>
                    <a:pt x="323612" y="33623"/>
                  </a:lnTo>
                  <a:lnTo>
                    <a:pt x="289640" y="5759"/>
                  </a:lnTo>
                  <a:lnTo>
                    <a:pt x="260679" y="0"/>
                  </a:lnTo>
                  <a:close/>
                </a:path>
              </a:pathLst>
            </a:custGeom>
            <a:solidFill>
              <a:srgbClr val="FFFFFF">
                <a:alpha val="70199"/>
              </a:srgbClr>
            </a:solidFill>
          </p:spPr>
          <p:txBody>
            <a:bodyPr wrap="square" lIns="0" tIns="0" rIns="0" bIns="0" rtlCol="0"/>
            <a:lstStyle/>
            <a:p>
              <a:endParaRPr/>
            </a:p>
          </p:txBody>
        </p:sp>
      </p:grpSp>
      <p:sp>
        <p:nvSpPr>
          <p:cNvPr id="22" name="object 22"/>
          <p:cNvSpPr txBox="1"/>
          <p:nvPr/>
        </p:nvSpPr>
        <p:spPr>
          <a:xfrm>
            <a:off x="1687360" y="3298692"/>
            <a:ext cx="1890395" cy="241092"/>
          </a:xfrm>
          <a:prstGeom prst="rect">
            <a:avLst/>
          </a:prstGeom>
        </p:spPr>
        <p:txBody>
          <a:bodyPr vert="horz" wrap="square" lIns="0" tIns="17780" rIns="0" bIns="0" rtlCol="0">
            <a:spAutoFit/>
          </a:bodyPr>
          <a:lstStyle/>
          <a:p>
            <a:pPr marL="12700">
              <a:lnSpc>
                <a:spcPct val="100000"/>
              </a:lnSpc>
              <a:spcBef>
                <a:spcPts val="140"/>
              </a:spcBef>
            </a:pPr>
            <a:r>
              <a:rPr lang="en-US" sz="1450" b="1" spc="-60" dirty="0">
                <a:solidFill>
                  <a:srgbClr val="386AF1"/>
                </a:solidFill>
                <a:latin typeface="Tahoma"/>
                <a:cs typeface="Tahoma"/>
              </a:rPr>
              <a:t>HPO for Nurses</a:t>
            </a:r>
            <a:endParaRPr sz="1450" dirty="0">
              <a:latin typeface="Tahoma"/>
              <a:cs typeface="Tahoma"/>
            </a:endParaRPr>
          </a:p>
        </p:txBody>
      </p:sp>
      <p:sp>
        <p:nvSpPr>
          <p:cNvPr id="23" name="object 23"/>
          <p:cNvSpPr txBox="1"/>
          <p:nvPr/>
        </p:nvSpPr>
        <p:spPr>
          <a:xfrm>
            <a:off x="1703357" y="3524527"/>
            <a:ext cx="6012180" cy="2282356"/>
          </a:xfrm>
          <a:prstGeom prst="rect">
            <a:avLst/>
          </a:prstGeom>
        </p:spPr>
        <p:txBody>
          <a:bodyPr vert="horz" wrap="square" lIns="0" tIns="12700" rIns="0" bIns="0" rtlCol="0">
            <a:spAutoFit/>
          </a:bodyPr>
          <a:lstStyle/>
          <a:p>
            <a:pPr marL="184150" marR="5080" indent="-171450">
              <a:lnSpc>
                <a:spcPct val="150000"/>
              </a:lnSpc>
              <a:spcBef>
                <a:spcPts val="100"/>
              </a:spcBef>
              <a:buFont typeface="Wingdings" pitchFamily="2" charset="2"/>
              <a:buChar char="Ø"/>
            </a:pPr>
            <a:r>
              <a:rPr lang="en-US" sz="1400" dirty="0">
                <a:latin typeface="Tahoma"/>
                <a:cs typeface="Tahoma"/>
              </a:rPr>
              <a:t>Nurses would benefit from HPO due to the their highly stressful and complex environment</a:t>
            </a:r>
          </a:p>
          <a:p>
            <a:pPr marL="184150" marR="5080" indent="-171450">
              <a:lnSpc>
                <a:spcPct val="150000"/>
              </a:lnSpc>
              <a:spcBef>
                <a:spcPts val="100"/>
              </a:spcBef>
              <a:buFont typeface="Wingdings" pitchFamily="2" charset="2"/>
              <a:buChar char="Ø"/>
            </a:pPr>
            <a:r>
              <a:rPr lang="en-US" sz="1400" dirty="0">
                <a:latin typeface="Tahoma"/>
                <a:cs typeface="Tahoma"/>
              </a:rPr>
              <a:t>Physical health of American nurses is often worse than that of the general population</a:t>
            </a:r>
          </a:p>
          <a:p>
            <a:pPr marL="184150" marR="5080" indent="-171450">
              <a:lnSpc>
                <a:spcPct val="150000"/>
              </a:lnSpc>
              <a:spcBef>
                <a:spcPts val="100"/>
              </a:spcBef>
              <a:buFont typeface="Wingdings" pitchFamily="2" charset="2"/>
              <a:buChar char="Ø"/>
            </a:pPr>
            <a:r>
              <a:rPr lang="en-US" sz="1400" dirty="0">
                <a:latin typeface="Tahoma"/>
                <a:cs typeface="Tahoma"/>
              </a:rPr>
              <a:t>Higher risk of obesity</a:t>
            </a:r>
          </a:p>
          <a:p>
            <a:pPr marL="184150" marR="5080" indent="-171450">
              <a:lnSpc>
                <a:spcPct val="150000"/>
              </a:lnSpc>
              <a:spcBef>
                <a:spcPts val="100"/>
              </a:spcBef>
              <a:buFont typeface="Wingdings" pitchFamily="2" charset="2"/>
              <a:buChar char="Ø"/>
            </a:pPr>
            <a:r>
              <a:rPr lang="en-US" sz="1400" dirty="0">
                <a:latin typeface="Tahoma"/>
                <a:cs typeface="Tahoma"/>
              </a:rPr>
              <a:t>Occupational safety</a:t>
            </a:r>
          </a:p>
          <a:p>
            <a:pPr marL="184150" marR="5080" indent="-171450">
              <a:lnSpc>
                <a:spcPct val="150000"/>
              </a:lnSpc>
              <a:spcBef>
                <a:spcPts val="100"/>
              </a:spcBef>
              <a:buFont typeface="Wingdings" pitchFamily="2" charset="2"/>
              <a:buChar char="Ø"/>
            </a:pPr>
            <a:r>
              <a:rPr lang="en-US" sz="1400" dirty="0">
                <a:latin typeface="Tahoma"/>
                <a:cs typeface="Tahoma"/>
              </a:rPr>
              <a:t>Mental health issues</a:t>
            </a:r>
            <a:endParaRPr sz="1400" dirty="0">
              <a:latin typeface="Tahoma"/>
              <a:cs typeface="Tahoma"/>
            </a:endParaRPr>
          </a:p>
        </p:txBody>
      </p:sp>
      <p:sp>
        <p:nvSpPr>
          <p:cNvPr id="33" name="TextBox 32">
            <a:extLst>
              <a:ext uri="{FF2B5EF4-FFF2-40B4-BE49-F238E27FC236}">
                <a16:creationId xmlns:a16="http://schemas.microsoft.com/office/drawing/2014/main" id="{05519ADB-64B5-EA1C-F202-DC00595C740D}"/>
              </a:ext>
            </a:extLst>
          </p:cNvPr>
          <p:cNvSpPr txBox="1"/>
          <p:nvPr/>
        </p:nvSpPr>
        <p:spPr>
          <a:xfrm>
            <a:off x="1703357" y="836558"/>
            <a:ext cx="7071583" cy="738664"/>
          </a:xfrm>
          <a:prstGeom prst="rect">
            <a:avLst/>
          </a:prstGeom>
          <a:noFill/>
        </p:spPr>
        <p:txBody>
          <a:bodyPr wrap="square" rtlCol="0">
            <a:spAutoFit/>
          </a:bodyPr>
          <a:lstStyle/>
          <a:p>
            <a:r>
              <a:rPr lang="en-US" sz="14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Human Performance Optimization is defined as “the process of applying knowledge, skills and emerging technologies to improve and preserve the capabilities of military members, and organizations to execute essential tasks”</a:t>
            </a:r>
            <a:endParaRPr lang="en-US" sz="1400" dirty="0">
              <a:latin typeface="Tahoma" panose="020B0604030504040204" pitchFamily="34" charset="0"/>
              <a:ea typeface="Tahoma" panose="020B0604030504040204" pitchFamily="34" charset="0"/>
              <a:cs typeface="Tahoma" panose="020B0604030504040204" pitchFamily="34" charset="0"/>
            </a:endParaRPr>
          </a:p>
        </p:txBody>
      </p:sp>
      <p:sp>
        <p:nvSpPr>
          <p:cNvPr id="34" name="TextBox 33">
            <a:extLst>
              <a:ext uri="{FF2B5EF4-FFF2-40B4-BE49-F238E27FC236}">
                <a16:creationId xmlns:a16="http://schemas.microsoft.com/office/drawing/2014/main" id="{2170A56A-2848-06CA-FFEC-8EB7C676E840}"/>
              </a:ext>
            </a:extLst>
          </p:cNvPr>
          <p:cNvSpPr txBox="1"/>
          <p:nvPr/>
        </p:nvSpPr>
        <p:spPr>
          <a:xfrm>
            <a:off x="4643663" y="1942549"/>
            <a:ext cx="2142674" cy="655564"/>
          </a:xfrm>
          <a:prstGeom prst="rect">
            <a:avLst/>
          </a:prstGeom>
          <a:noFill/>
        </p:spPr>
        <p:txBody>
          <a:bodyPr wrap="square" lIns="0" tIns="9144" rIns="0" bIns="0" rtlCol="0">
            <a:spAutoFit/>
          </a:bodyPr>
          <a:lstStyle/>
          <a:p>
            <a:pPr marL="285750" indent="-285750">
              <a:buFont typeface="Wingdings" pitchFamily="2" charset="2"/>
              <a:buChar char="Ø"/>
            </a:pPr>
            <a:r>
              <a:rPr lang="en-US" sz="1400" dirty="0">
                <a:latin typeface="Tahoma" panose="020B0604030504040204" pitchFamily="34" charset="0"/>
                <a:ea typeface="Tahoma" panose="020B0604030504040204" pitchFamily="34" charset="0"/>
                <a:cs typeface="Tahoma" panose="020B0604030504040204" pitchFamily="34" charset="0"/>
              </a:rPr>
              <a:t>Environment</a:t>
            </a:r>
          </a:p>
          <a:p>
            <a:pPr marL="285750" indent="-285750">
              <a:buFont typeface="Wingdings" pitchFamily="2" charset="2"/>
              <a:buChar char="Ø"/>
            </a:pPr>
            <a:r>
              <a:rPr lang="en-US" sz="1400" dirty="0">
                <a:latin typeface="Tahoma" panose="020B0604030504040204" pitchFamily="34" charset="0"/>
                <a:ea typeface="Tahoma" panose="020B0604030504040204" pitchFamily="34" charset="0"/>
                <a:cs typeface="Tahoma" panose="020B0604030504040204" pitchFamily="34" charset="0"/>
              </a:rPr>
              <a:t>Sleep</a:t>
            </a:r>
          </a:p>
          <a:p>
            <a:pPr marL="285750" indent="-285750">
              <a:buFont typeface="Wingdings" pitchFamily="2" charset="2"/>
              <a:buChar char="Ø"/>
            </a:pPr>
            <a:r>
              <a:rPr lang="en-US" sz="1400" dirty="0">
                <a:latin typeface="Tahoma" panose="020B0604030504040204" pitchFamily="34" charset="0"/>
                <a:ea typeface="Tahoma" panose="020B0604030504040204" pitchFamily="34" charset="0"/>
                <a:cs typeface="Tahoma" panose="020B0604030504040204" pitchFamily="34" charset="0"/>
              </a:rPr>
              <a:t>Pain</a:t>
            </a:r>
          </a:p>
        </p:txBody>
      </p:sp>
      <p:pic>
        <p:nvPicPr>
          <p:cNvPr id="46" name="Audio 45">
            <a:extLst>
              <a:ext uri="{FF2B5EF4-FFF2-40B4-BE49-F238E27FC236}">
                <a16:creationId xmlns:a16="http://schemas.microsoft.com/office/drawing/2014/main" id="{BD1898BF-A78E-68B7-C292-832A30975A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64800" y="5048250"/>
            <a:ext cx="812800" cy="812800"/>
          </a:xfrm>
          <a:prstGeom prst="rect">
            <a:avLst/>
          </a:prstGeom>
        </p:spPr>
      </p:pic>
    </p:spTree>
    <p:extLst>
      <p:ext uri="{BB962C8B-B14F-4D97-AF65-F5344CB8AC3E}">
        <p14:creationId xmlns:p14="http://schemas.microsoft.com/office/powerpoint/2010/main" val="1809892317"/>
      </p:ext>
    </p:extLst>
  </p:cSld>
  <p:clrMapOvr>
    <a:masterClrMapping/>
  </p:clrMapOvr>
  <mc:AlternateContent xmlns:mc="http://schemas.openxmlformats.org/markup-compatibility/2006">
    <mc:Choice xmlns:p14="http://schemas.microsoft.com/office/powerpoint/2010/main" Requires="p14">
      <p:transition spd="slow" p14:dur="2000" advTm="100350"/>
    </mc:Choice>
    <mc:Fallback>
      <p:transition spd="slow" advTm="100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33956" y="516413"/>
            <a:ext cx="8300644" cy="499047"/>
          </a:xfrm>
          <a:prstGeom prst="rect">
            <a:avLst/>
          </a:prstGeom>
        </p:spPr>
        <p:txBody>
          <a:bodyPr vert="horz" wrap="square" lIns="0" tIns="12065" rIns="0" bIns="0" rtlCol="0">
            <a:spAutoFit/>
          </a:bodyPr>
          <a:lstStyle/>
          <a:p>
            <a:pPr marL="12700" marR="5080">
              <a:lnSpc>
                <a:spcPct val="109400"/>
              </a:lnSpc>
              <a:spcBef>
                <a:spcPts val="95"/>
              </a:spcBef>
            </a:pPr>
            <a:r>
              <a:rPr lang="en-US" spc="-204" dirty="0"/>
              <a:t>Cognitive Ergonomics </a:t>
            </a:r>
            <a:endParaRPr spc="-280" dirty="0"/>
          </a:p>
        </p:txBody>
      </p:sp>
      <p:grpSp>
        <p:nvGrpSpPr>
          <p:cNvPr id="3" name="object 3"/>
          <p:cNvGrpSpPr/>
          <p:nvPr/>
        </p:nvGrpSpPr>
        <p:grpSpPr>
          <a:xfrm>
            <a:off x="1847849" y="1781175"/>
            <a:ext cx="2466975" cy="3657600"/>
            <a:chOff x="1847849" y="1781175"/>
            <a:chExt cx="2466975" cy="3657600"/>
          </a:xfrm>
        </p:grpSpPr>
        <p:sp>
          <p:nvSpPr>
            <p:cNvPr id="4" name="object 4"/>
            <p:cNvSpPr/>
            <p:nvPr/>
          </p:nvSpPr>
          <p:spPr>
            <a:xfrm>
              <a:off x="1847849" y="1781175"/>
              <a:ext cx="2466975" cy="3657600"/>
            </a:xfrm>
            <a:custGeom>
              <a:avLst/>
              <a:gdLst/>
              <a:ahLst/>
              <a:cxnLst/>
              <a:rect l="l" t="t" r="r" b="b"/>
              <a:pathLst>
                <a:path w="2466975" h="3657600">
                  <a:moveTo>
                    <a:pt x="2390889" y="0"/>
                  </a:moveTo>
                  <a:lnTo>
                    <a:pt x="76085" y="0"/>
                  </a:lnTo>
                  <a:lnTo>
                    <a:pt x="70802" y="520"/>
                  </a:lnTo>
                  <a:lnTo>
                    <a:pt x="31750" y="16700"/>
                  </a:lnTo>
                  <a:lnTo>
                    <a:pt x="4152" y="55206"/>
                  </a:lnTo>
                  <a:lnTo>
                    <a:pt x="0" y="76098"/>
                  </a:lnTo>
                  <a:lnTo>
                    <a:pt x="0" y="3576163"/>
                  </a:lnTo>
                  <a:lnTo>
                    <a:pt x="0" y="3581506"/>
                  </a:lnTo>
                  <a:lnTo>
                    <a:pt x="16687" y="3625852"/>
                  </a:lnTo>
                  <a:lnTo>
                    <a:pt x="55219" y="3653444"/>
                  </a:lnTo>
                  <a:lnTo>
                    <a:pt x="76085" y="3657597"/>
                  </a:lnTo>
                  <a:lnTo>
                    <a:pt x="2390889" y="3657597"/>
                  </a:lnTo>
                  <a:lnTo>
                    <a:pt x="2435225" y="3640903"/>
                  </a:lnTo>
                  <a:lnTo>
                    <a:pt x="2462822" y="3602386"/>
                  </a:lnTo>
                  <a:lnTo>
                    <a:pt x="2466975" y="3581506"/>
                  </a:lnTo>
                  <a:lnTo>
                    <a:pt x="2466975" y="76098"/>
                  </a:lnTo>
                  <a:lnTo>
                    <a:pt x="2450274" y="31750"/>
                  </a:lnTo>
                  <a:lnTo>
                    <a:pt x="2411755" y="4152"/>
                  </a:lnTo>
                  <a:lnTo>
                    <a:pt x="2396172" y="520"/>
                  </a:lnTo>
                  <a:lnTo>
                    <a:pt x="2390889" y="0"/>
                  </a:lnTo>
                  <a:close/>
                </a:path>
              </a:pathLst>
            </a:custGeom>
            <a:solidFill>
              <a:srgbClr val="EEEFF5"/>
            </a:solidFill>
          </p:spPr>
          <p:txBody>
            <a:bodyPr wrap="square" lIns="0" tIns="0" rIns="0" bIns="0" rtlCol="0"/>
            <a:lstStyle/>
            <a:p>
              <a:endParaRPr/>
            </a:p>
          </p:txBody>
        </p:sp>
        <p:sp>
          <p:nvSpPr>
            <p:cNvPr id="5" name="object 5"/>
            <p:cNvSpPr/>
            <p:nvPr/>
          </p:nvSpPr>
          <p:spPr>
            <a:xfrm>
              <a:off x="1847849" y="1781175"/>
              <a:ext cx="2466975" cy="3657600"/>
            </a:xfrm>
            <a:custGeom>
              <a:avLst/>
              <a:gdLst/>
              <a:ahLst/>
              <a:cxnLst/>
              <a:rect l="l" t="t" r="r" b="b"/>
              <a:pathLst>
                <a:path w="2466975" h="3657600">
                  <a:moveTo>
                    <a:pt x="2385542" y="0"/>
                  </a:moveTo>
                  <a:lnTo>
                    <a:pt x="81445" y="0"/>
                  </a:lnTo>
                  <a:lnTo>
                    <a:pt x="73417" y="387"/>
                  </a:lnTo>
                  <a:lnTo>
                    <a:pt x="36183" y="13709"/>
                  </a:lnTo>
                  <a:lnTo>
                    <a:pt x="9629" y="43006"/>
                  </a:lnTo>
                  <a:lnTo>
                    <a:pt x="0" y="81445"/>
                  </a:lnTo>
                  <a:lnTo>
                    <a:pt x="0" y="3576158"/>
                  </a:lnTo>
                  <a:lnTo>
                    <a:pt x="9629" y="3614588"/>
                  </a:lnTo>
                  <a:lnTo>
                    <a:pt x="36183" y="3643887"/>
                  </a:lnTo>
                  <a:lnTo>
                    <a:pt x="73417" y="3657210"/>
                  </a:lnTo>
                  <a:lnTo>
                    <a:pt x="81445" y="3657597"/>
                  </a:lnTo>
                  <a:lnTo>
                    <a:pt x="2385542" y="3657597"/>
                  </a:lnTo>
                  <a:lnTo>
                    <a:pt x="2423961" y="3647973"/>
                  </a:lnTo>
                  <a:lnTo>
                    <a:pt x="2453260" y="3621413"/>
                  </a:lnTo>
                  <a:lnTo>
                    <a:pt x="2466586" y="3584181"/>
                  </a:lnTo>
                  <a:lnTo>
                    <a:pt x="2466974" y="3576158"/>
                  </a:lnTo>
                  <a:lnTo>
                    <a:pt x="2466974" y="81445"/>
                  </a:lnTo>
                  <a:lnTo>
                    <a:pt x="2457345" y="43006"/>
                  </a:lnTo>
                  <a:lnTo>
                    <a:pt x="2430786" y="13709"/>
                  </a:lnTo>
                  <a:lnTo>
                    <a:pt x="2393562" y="387"/>
                  </a:lnTo>
                  <a:lnTo>
                    <a:pt x="2385542" y="0"/>
                  </a:lnTo>
                  <a:close/>
                </a:path>
              </a:pathLst>
            </a:custGeom>
            <a:solidFill>
              <a:srgbClr val="BCC8DF">
                <a:alpha val="70199"/>
              </a:srgbClr>
            </a:solidFill>
          </p:spPr>
          <p:txBody>
            <a:bodyPr wrap="square" lIns="0" tIns="0" rIns="0" bIns="0" rtlCol="0"/>
            <a:lstStyle/>
            <a:p>
              <a:endParaRPr/>
            </a:p>
          </p:txBody>
        </p:sp>
        <p:sp>
          <p:nvSpPr>
            <p:cNvPr id="6" name="object 6"/>
            <p:cNvSpPr/>
            <p:nvPr/>
          </p:nvSpPr>
          <p:spPr>
            <a:xfrm>
              <a:off x="1847849" y="1781175"/>
              <a:ext cx="2466975" cy="3657600"/>
            </a:xfrm>
            <a:custGeom>
              <a:avLst/>
              <a:gdLst/>
              <a:ahLst/>
              <a:cxnLst/>
              <a:rect l="l" t="t" r="r" b="b"/>
              <a:pathLst>
                <a:path w="2466975" h="3657600">
                  <a:moveTo>
                    <a:pt x="2385542" y="0"/>
                  </a:moveTo>
                  <a:lnTo>
                    <a:pt x="81445" y="0"/>
                  </a:lnTo>
                  <a:lnTo>
                    <a:pt x="73417" y="387"/>
                  </a:lnTo>
                  <a:lnTo>
                    <a:pt x="36183" y="13709"/>
                  </a:lnTo>
                  <a:lnTo>
                    <a:pt x="9629" y="43006"/>
                  </a:lnTo>
                  <a:lnTo>
                    <a:pt x="0" y="81445"/>
                  </a:lnTo>
                  <a:lnTo>
                    <a:pt x="0" y="3576158"/>
                  </a:lnTo>
                  <a:lnTo>
                    <a:pt x="9629" y="3614588"/>
                  </a:lnTo>
                  <a:lnTo>
                    <a:pt x="36183" y="3643887"/>
                  </a:lnTo>
                  <a:lnTo>
                    <a:pt x="73417" y="3657210"/>
                  </a:lnTo>
                  <a:lnTo>
                    <a:pt x="81445" y="3657597"/>
                  </a:lnTo>
                  <a:lnTo>
                    <a:pt x="2385542" y="3657597"/>
                  </a:lnTo>
                  <a:lnTo>
                    <a:pt x="2423961" y="3647973"/>
                  </a:lnTo>
                  <a:lnTo>
                    <a:pt x="2453260" y="3621413"/>
                  </a:lnTo>
                  <a:lnTo>
                    <a:pt x="2466586" y="3584181"/>
                  </a:lnTo>
                  <a:lnTo>
                    <a:pt x="2466974" y="3576158"/>
                  </a:lnTo>
                  <a:lnTo>
                    <a:pt x="2466974" y="81445"/>
                  </a:lnTo>
                  <a:lnTo>
                    <a:pt x="2457345" y="43006"/>
                  </a:lnTo>
                  <a:lnTo>
                    <a:pt x="2430786" y="13709"/>
                  </a:lnTo>
                  <a:lnTo>
                    <a:pt x="2393562" y="387"/>
                  </a:lnTo>
                  <a:lnTo>
                    <a:pt x="2385542" y="0"/>
                  </a:lnTo>
                  <a:close/>
                </a:path>
              </a:pathLst>
            </a:custGeom>
            <a:solidFill>
              <a:srgbClr val="FFFFFF">
                <a:alpha val="70199"/>
              </a:srgbClr>
            </a:solidFill>
          </p:spPr>
          <p:txBody>
            <a:bodyPr wrap="square" lIns="0" tIns="0" rIns="0" bIns="0" rtlCol="0"/>
            <a:lstStyle/>
            <a:p>
              <a:endParaRPr/>
            </a:p>
          </p:txBody>
        </p:sp>
      </p:grpSp>
      <p:sp>
        <p:nvSpPr>
          <p:cNvPr id="7" name="object 7"/>
          <p:cNvSpPr txBox="1"/>
          <p:nvPr/>
        </p:nvSpPr>
        <p:spPr>
          <a:xfrm>
            <a:off x="1996782" y="1913959"/>
            <a:ext cx="2036445" cy="258404"/>
          </a:xfrm>
          <a:prstGeom prst="rect">
            <a:avLst/>
          </a:prstGeom>
        </p:spPr>
        <p:txBody>
          <a:bodyPr vert="horz" wrap="square" lIns="0" tIns="12065" rIns="0" bIns="0" rtlCol="0">
            <a:spAutoFit/>
          </a:bodyPr>
          <a:lstStyle/>
          <a:p>
            <a:pPr marL="12700">
              <a:lnSpc>
                <a:spcPct val="100000"/>
              </a:lnSpc>
              <a:spcBef>
                <a:spcPts val="100"/>
              </a:spcBef>
            </a:pPr>
            <a:r>
              <a:rPr lang="en-US" sz="1600" b="1" spc="-120" dirty="0">
                <a:solidFill>
                  <a:srgbClr val="386AF1"/>
                </a:solidFill>
                <a:latin typeface="Tahoma"/>
                <a:cs typeface="Tahoma"/>
              </a:rPr>
              <a:t>Relevant Topics</a:t>
            </a:r>
            <a:endParaRPr lang="en-US" sz="1600" dirty="0">
              <a:latin typeface="Tahoma"/>
              <a:cs typeface="Tahoma"/>
            </a:endParaRPr>
          </a:p>
        </p:txBody>
      </p:sp>
      <p:sp>
        <p:nvSpPr>
          <p:cNvPr id="8" name="object 8"/>
          <p:cNvSpPr txBox="1"/>
          <p:nvPr/>
        </p:nvSpPr>
        <p:spPr>
          <a:xfrm>
            <a:off x="1978082" y="2376281"/>
            <a:ext cx="2068830" cy="2327304"/>
          </a:xfrm>
          <a:prstGeom prst="rect">
            <a:avLst/>
          </a:prstGeom>
        </p:spPr>
        <p:txBody>
          <a:bodyPr vert="horz" wrap="square" lIns="0" tIns="13335" rIns="0" bIns="0" rtlCol="0">
            <a:spAutoFit/>
          </a:bodyPr>
          <a:lstStyle/>
          <a:p>
            <a:pPr marL="297815" marR="5080" indent="-285750" algn="l">
              <a:lnSpc>
                <a:spcPct val="153300"/>
              </a:lnSpc>
              <a:spcBef>
                <a:spcPts val="40"/>
              </a:spcBef>
              <a:buFont typeface="Wingdings" pitchFamily="2" charset="2"/>
              <a:buChar char="Ø"/>
            </a:pPr>
            <a:r>
              <a:rPr lang="en-US" sz="1250" dirty="0">
                <a:latin typeface="Tahoma"/>
                <a:cs typeface="Tahoma"/>
              </a:rPr>
              <a:t>Mental workload</a:t>
            </a:r>
          </a:p>
          <a:p>
            <a:pPr marL="297815" marR="5080" indent="-285750" algn="l">
              <a:lnSpc>
                <a:spcPct val="153300"/>
              </a:lnSpc>
              <a:spcBef>
                <a:spcPts val="40"/>
              </a:spcBef>
              <a:buFont typeface="Wingdings" pitchFamily="2" charset="2"/>
              <a:buChar char="Ø"/>
            </a:pPr>
            <a:r>
              <a:rPr lang="en-US" sz="1250" dirty="0">
                <a:latin typeface="Tahoma"/>
                <a:cs typeface="Tahoma"/>
              </a:rPr>
              <a:t>Decision-making</a:t>
            </a:r>
          </a:p>
          <a:p>
            <a:pPr marL="297815" marR="5080" indent="-285750" algn="l">
              <a:lnSpc>
                <a:spcPct val="153300"/>
              </a:lnSpc>
              <a:spcBef>
                <a:spcPts val="40"/>
              </a:spcBef>
              <a:buFont typeface="Wingdings" pitchFamily="2" charset="2"/>
              <a:buChar char="Ø"/>
            </a:pPr>
            <a:r>
              <a:rPr lang="en-US" sz="1250" dirty="0">
                <a:latin typeface="Tahoma"/>
                <a:cs typeface="Tahoma"/>
              </a:rPr>
              <a:t>Skilled Performance</a:t>
            </a:r>
          </a:p>
          <a:p>
            <a:pPr marL="297815" marR="5080" indent="-285750" algn="l">
              <a:lnSpc>
                <a:spcPct val="153300"/>
              </a:lnSpc>
              <a:spcBef>
                <a:spcPts val="40"/>
              </a:spcBef>
              <a:buFont typeface="Wingdings" pitchFamily="2" charset="2"/>
              <a:buChar char="Ø"/>
            </a:pPr>
            <a:r>
              <a:rPr lang="en-US" sz="1250" dirty="0">
                <a:latin typeface="Tahoma"/>
                <a:cs typeface="Tahoma"/>
              </a:rPr>
              <a:t>Human-Computer Interaction</a:t>
            </a:r>
          </a:p>
          <a:p>
            <a:pPr marL="297815" marR="5080" indent="-285750" algn="l">
              <a:lnSpc>
                <a:spcPct val="153300"/>
              </a:lnSpc>
              <a:spcBef>
                <a:spcPts val="40"/>
              </a:spcBef>
              <a:buFont typeface="Wingdings" pitchFamily="2" charset="2"/>
              <a:buChar char="Ø"/>
            </a:pPr>
            <a:r>
              <a:rPr lang="en-US" sz="1250" dirty="0">
                <a:latin typeface="Tahoma"/>
                <a:cs typeface="Tahoma"/>
              </a:rPr>
              <a:t>Human Reliability</a:t>
            </a:r>
          </a:p>
          <a:p>
            <a:pPr marL="297815" marR="5080" indent="-285750" algn="l">
              <a:lnSpc>
                <a:spcPct val="153300"/>
              </a:lnSpc>
              <a:spcBef>
                <a:spcPts val="40"/>
              </a:spcBef>
              <a:buFont typeface="Wingdings" pitchFamily="2" charset="2"/>
              <a:buChar char="Ø"/>
            </a:pPr>
            <a:r>
              <a:rPr lang="en-US" sz="1250" dirty="0">
                <a:latin typeface="Tahoma"/>
                <a:cs typeface="Tahoma"/>
              </a:rPr>
              <a:t>Work Stress</a:t>
            </a:r>
          </a:p>
          <a:p>
            <a:pPr marL="297815" marR="5080" indent="-285750" algn="l">
              <a:lnSpc>
                <a:spcPct val="153300"/>
              </a:lnSpc>
              <a:spcBef>
                <a:spcPts val="40"/>
              </a:spcBef>
              <a:buFont typeface="Wingdings" pitchFamily="2" charset="2"/>
              <a:buChar char="Ø"/>
            </a:pPr>
            <a:r>
              <a:rPr lang="en-US" sz="1250" dirty="0">
                <a:latin typeface="Tahoma"/>
                <a:cs typeface="Tahoma"/>
              </a:rPr>
              <a:t>Training</a:t>
            </a:r>
          </a:p>
        </p:txBody>
      </p:sp>
      <p:grpSp>
        <p:nvGrpSpPr>
          <p:cNvPr id="9" name="object 9"/>
          <p:cNvGrpSpPr/>
          <p:nvPr/>
        </p:nvGrpSpPr>
        <p:grpSpPr>
          <a:xfrm>
            <a:off x="4476749" y="1781175"/>
            <a:ext cx="2476500" cy="3657600"/>
            <a:chOff x="4476749" y="1781175"/>
            <a:chExt cx="2476500" cy="3657600"/>
          </a:xfrm>
        </p:grpSpPr>
        <p:sp>
          <p:nvSpPr>
            <p:cNvPr id="10" name="object 10"/>
            <p:cNvSpPr/>
            <p:nvPr/>
          </p:nvSpPr>
          <p:spPr>
            <a:xfrm>
              <a:off x="4476749" y="1781175"/>
              <a:ext cx="2476500" cy="3657600"/>
            </a:xfrm>
            <a:custGeom>
              <a:avLst/>
              <a:gdLst/>
              <a:ahLst/>
              <a:cxnLst/>
              <a:rect l="l" t="t" r="r" b="b"/>
              <a:pathLst>
                <a:path w="2476500" h="3657600">
                  <a:moveTo>
                    <a:pt x="2400414" y="0"/>
                  </a:moveTo>
                  <a:lnTo>
                    <a:pt x="76085" y="0"/>
                  </a:lnTo>
                  <a:lnTo>
                    <a:pt x="70789" y="520"/>
                  </a:lnTo>
                  <a:lnTo>
                    <a:pt x="31750" y="16700"/>
                  </a:lnTo>
                  <a:lnTo>
                    <a:pt x="4152" y="55206"/>
                  </a:lnTo>
                  <a:lnTo>
                    <a:pt x="0" y="76098"/>
                  </a:lnTo>
                  <a:lnTo>
                    <a:pt x="0" y="3576163"/>
                  </a:lnTo>
                  <a:lnTo>
                    <a:pt x="0" y="3581506"/>
                  </a:lnTo>
                  <a:lnTo>
                    <a:pt x="16687" y="3625852"/>
                  </a:lnTo>
                  <a:lnTo>
                    <a:pt x="55219" y="3653444"/>
                  </a:lnTo>
                  <a:lnTo>
                    <a:pt x="76085" y="3657597"/>
                  </a:lnTo>
                  <a:lnTo>
                    <a:pt x="2400414" y="3657597"/>
                  </a:lnTo>
                  <a:lnTo>
                    <a:pt x="2444750" y="3640903"/>
                  </a:lnTo>
                  <a:lnTo>
                    <a:pt x="2472347" y="3602386"/>
                  </a:lnTo>
                  <a:lnTo>
                    <a:pt x="2476500" y="3581506"/>
                  </a:lnTo>
                  <a:lnTo>
                    <a:pt x="2476500" y="76098"/>
                  </a:lnTo>
                  <a:lnTo>
                    <a:pt x="2459799" y="31750"/>
                  </a:lnTo>
                  <a:lnTo>
                    <a:pt x="2421280" y="4152"/>
                  </a:lnTo>
                  <a:lnTo>
                    <a:pt x="2405697" y="520"/>
                  </a:lnTo>
                  <a:lnTo>
                    <a:pt x="2400414" y="0"/>
                  </a:lnTo>
                  <a:close/>
                </a:path>
              </a:pathLst>
            </a:custGeom>
            <a:solidFill>
              <a:srgbClr val="EEEFF5"/>
            </a:solidFill>
          </p:spPr>
          <p:txBody>
            <a:bodyPr wrap="square" lIns="0" tIns="0" rIns="0" bIns="0" rtlCol="0"/>
            <a:lstStyle/>
            <a:p>
              <a:endParaRPr/>
            </a:p>
          </p:txBody>
        </p:sp>
        <p:sp>
          <p:nvSpPr>
            <p:cNvPr id="11" name="object 11"/>
            <p:cNvSpPr/>
            <p:nvPr/>
          </p:nvSpPr>
          <p:spPr>
            <a:xfrm>
              <a:off x="4476749" y="1781175"/>
              <a:ext cx="2476500" cy="3657600"/>
            </a:xfrm>
            <a:custGeom>
              <a:avLst/>
              <a:gdLst/>
              <a:ahLst/>
              <a:cxnLst/>
              <a:rect l="l" t="t" r="r" b="b"/>
              <a:pathLst>
                <a:path w="2476500" h="3657600">
                  <a:moveTo>
                    <a:pt x="2395067" y="0"/>
                  </a:moveTo>
                  <a:lnTo>
                    <a:pt x="81445" y="0"/>
                  </a:lnTo>
                  <a:lnTo>
                    <a:pt x="73417" y="387"/>
                  </a:lnTo>
                  <a:lnTo>
                    <a:pt x="36183" y="13709"/>
                  </a:lnTo>
                  <a:lnTo>
                    <a:pt x="9629" y="43006"/>
                  </a:lnTo>
                  <a:lnTo>
                    <a:pt x="0" y="81445"/>
                  </a:lnTo>
                  <a:lnTo>
                    <a:pt x="0" y="3576158"/>
                  </a:lnTo>
                  <a:lnTo>
                    <a:pt x="9629" y="3614588"/>
                  </a:lnTo>
                  <a:lnTo>
                    <a:pt x="36183" y="3643887"/>
                  </a:lnTo>
                  <a:lnTo>
                    <a:pt x="73417" y="3657210"/>
                  </a:lnTo>
                  <a:lnTo>
                    <a:pt x="81445" y="3657597"/>
                  </a:lnTo>
                  <a:lnTo>
                    <a:pt x="2395067" y="3657597"/>
                  </a:lnTo>
                  <a:lnTo>
                    <a:pt x="2433486" y="3647973"/>
                  </a:lnTo>
                  <a:lnTo>
                    <a:pt x="2462785" y="3621413"/>
                  </a:lnTo>
                  <a:lnTo>
                    <a:pt x="2476111" y="3584181"/>
                  </a:lnTo>
                  <a:lnTo>
                    <a:pt x="2476499" y="3576158"/>
                  </a:lnTo>
                  <a:lnTo>
                    <a:pt x="2476499" y="81445"/>
                  </a:lnTo>
                  <a:lnTo>
                    <a:pt x="2466870" y="43006"/>
                  </a:lnTo>
                  <a:lnTo>
                    <a:pt x="2440311" y="13709"/>
                  </a:lnTo>
                  <a:lnTo>
                    <a:pt x="2403087" y="387"/>
                  </a:lnTo>
                  <a:lnTo>
                    <a:pt x="2395067" y="0"/>
                  </a:lnTo>
                  <a:close/>
                </a:path>
              </a:pathLst>
            </a:custGeom>
            <a:solidFill>
              <a:srgbClr val="BCC8DF">
                <a:alpha val="70199"/>
              </a:srgbClr>
            </a:solidFill>
          </p:spPr>
          <p:txBody>
            <a:bodyPr wrap="square" lIns="0" tIns="0" rIns="0" bIns="0" rtlCol="0"/>
            <a:lstStyle/>
            <a:p>
              <a:endParaRPr/>
            </a:p>
          </p:txBody>
        </p:sp>
        <p:sp>
          <p:nvSpPr>
            <p:cNvPr id="12" name="object 12"/>
            <p:cNvSpPr/>
            <p:nvPr/>
          </p:nvSpPr>
          <p:spPr>
            <a:xfrm>
              <a:off x="4476749" y="1781175"/>
              <a:ext cx="2476500" cy="3657600"/>
            </a:xfrm>
            <a:custGeom>
              <a:avLst/>
              <a:gdLst/>
              <a:ahLst/>
              <a:cxnLst/>
              <a:rect l="l" t="t" r="r" b="b"/>
              <a:pathLst>
                <a:path w="2476500" h="3657600">
                  <a:moveTo>
                    <a:pt x="2395067" y="0"/>
                  </a:moveTo>
                  <a:lnTo>
                    <a:pt x="81445" y="0"/>
                  </a:lnTo>
                  <a:lnTo>
                    <a:pt x="73417" y="387"/>
                  </a:lnTo>
                  <a:lnTo>
                    <a:pt x="36183" y="13709"/>
                  </a:lnTo>
                  <a:lnTo>
                    <a:pt x="9629" y="43006"/>
                  </a:lnTo>
                  <a:lnTo>
                    <a:pt x="0" y="81445"/>
                  </a:lnTo>
                  <a:lnTo>
                    <a:pt x="0" y="3576158"/>
                  </a:lnTo>
                  <a:lnTo>
                    <a:pt x="9629" y="3614588"/>
                  </a:lnTo>
                  <a:lnTo>
                    <a:pt x="36183" y="3643887"/>
                  </a:lnTo>
                  <a:lnTo>
                    <a:pt x="73417" y="3657210"/>
                  </a:lnTo>
                  <a:lnTo>
                    <a:pt x="81445" y="3657597"/>
                  </a:lnTo>
                  <a:lnTo>
                    <a:pt x="2395067" y="3657597"/>
                  </a:lnTo>
                  <a:lnTo>
                    <a:pt x="2433486" y="3647973"/>
                  </a:lnTo>
                  <a:lnTo>
                    <a:pt x="2462785" y="3621413"/>
                  </a:lnTo>
                  <a:lnTo>
                    <a:pt x="2476111" y="3584181"/>
                  </a:lnTo>
                  <a:lnTo>
                    <a:pt x="2476499" y="3576158"/>
                  </a:lnTo>
                  <a:lnTo>
                    <a:pt x="2476499" y="81445"/>
                  </a:lnTo>
                  <a:lnTo>
                    <a:pt x="2466870" y="43006"/>
                  </a:lnTo>
                  <a:lnTo>
                    <a:pt x="2440311" y="13709"/>
                  </a:lnTo>
                  <a:lnTo>
                    <a:pt x="2403087" y="387"/>
                  </a:lnTo>
                  <a:lnTo>
                    <a:pt x="2395067" y="0"/>
                  </a:lnTo>
                  <a:close/>
                </a:path>
              </a:pathLst>
            </a:custGeom>
            <a:solidFill>
              <a:srgbClr val="FFFFFF">
                <a:alpha val="70199"/>
              </a:srgbClr>
            </a:solidFill>
          </p:spPr>
          <p:txBody>
            <a:bodyPr wrap="square" lIns="0" tIns="0" rIns="0" bIns="0" rtlCol="0"/>
            <a:lstStyle/>
            <a:p>
              <a:endParaRPr/>
            </a:p>
          </p:txBody>
        </p:sp>
      </p:grpSp>
      <p:sp>
        <p:nvSpPr>
          <p:cNvPr id="13" name="object 13"/>
          <p:cNvSpPr txBox="1"/>
          <p:nvPr/>
        </p:nvSpPr>
        <p:spPr>
          <a:xfrm>
            <a:off x="4629988" y="1913959"/>
            <a:ext cx="1889760" cy="255647"/>
          </a:xfrm>
          <a:prstGeom prst="rect">
            <a:avLst/>
          </a:prstGeom>
        </p:spPr>
        <p:txBody>
          <a:bodyPr vert="horz" wrap="square" lIns="0" tIns="12065" rIns="0" bIns="0" rtlCol="0">
            <a:spAutoFit/>
          </a:bodyPr>
          <a:lstStyle/>
          <a:p>
            <a:pPr marL="12700" marR="5080">
              <a:lnSpc>
                <a:spcPct val="109400"/>
              </a:lnSpc>
              <a:spcBef>
                <a:spcPts val="95"/>
              </a:spcBef>
            </a:pPr>
            <a:r>
              <a:rPr lang="en-US" sz="1600" b="1" spc="-135" dirty="0">
                <a:solidFill>
                  <a:srgbClr val="386AF1"/>
                </a:solidFill>
                <a:latin typeface="Tahoma"/>
                <a:cs typeface="Tahoma"/>
              </a:rPr>
              <a:t>Healthcare</a:t>
            </a:r>
            <a:endParaRPr sz="1600" dirty="0">
              <a:latin typeface="Tahoma"/>
              <a:cs typeface="Tahoma"/>
            </a:endParaRPr>
          </a:p>
        </p:txBody>
      </p:sp>
      <p:sp>
        <p:nvSpPr>
          <p:cNvPr id="14" name="object 14"/>
          <p:cNvSpPr txBox="1"/>
          <p:nvPr/>
        </p:nvSpPr>
        <p:spPr>
          <a:xfrm>
            <a:off x="4604903" y="2376281"/>
            <a:ext cx="1981200" cy="2651880"/>
          </a:xfrm>
          <a:prstGeom prst="rect">
            <a:avLst/>
          </a:prstGeom>
        </p:spPr>
        <p:txBody>
          <a:bodyPr vert="horz" wrap="square" lIns="0" tIns="13970" rIns="0" bIns="0" rtlCol="0">
            <a:spAutoFit/>
          </a:bodyPr>
          <a:lstStyle/>
          <a:p>
            <a:pPr marL="298450" marR="5080" indent="-285750">
              <a:lnSpc>
                <a:spcPct val="153700"/>
              </a:lnSpc>
              <a:spcBef>
                <a:spcPts val="110"/>
              </a:spcBef>
              <a:buFont typeface="Wingdings" pitchFamily="2" charset="2"/>
              <a:buChar char="Ø"/>
            </a:pPr>
            <a:r>
              <a:rPr lang="en-US" sz="1250" dirty="0">
                <a:latin typeface="Tahoma"/>
                <a:cs typeface="Tahoma"/>
              </a:rPr>
              <a:t>Limited literature on cognitive ergonomics in health care</a:t>
            </a:r>
          </a:p>
          <a:p>
            <a:pPr marL="298450" marR="5080" indent="-285750">
              <a:lnSpc>
                <a:spcPct val="153700"/>
              </a:lnSpc>
              <a:spcBef>
                <a:spcPts val="110"/>
              </a:spcBef>
              <a:buFont typeface="Wingdings" pitchFamily="2" charset="2"/>
              <a:buChar char="Ø"/>
            </a:pPr>
            <a:r>
              <a:rPr lang="en-US" sz="1250" dirty="0">
                <a:latin typeface="Tahoma"/>
                <a:cs typeface="Tahoma"/>
              </a:rPr>
              <a:t>Nursing requires information processing such as attention, working memory, decision-making, and learning.</a:t>
            </a:r>
            <a:endParaRPr sz="1250" dirty="0">
              <a:latin typeface="Tahoma"/>
              <a:cs typeface="Tahoma"/>
            </a:endParaRPr>
          </a:p>
        </p:txBody>
      </p:sp>
      <p:grpSp>
        <p:nvGrpSpPr>
          <p:cNvPr id="15" name="object 15"/>
          <p:cNvGrpSpPr/>
          <p:nvPr/>
        </p:nvGrpSpPr>
        <p:grpSpPr>
          <a:xfrm>
            <a:off x="7115174" y="1781175"/>
            <a:ext cx="2466975" cy="3657600"/>
            <a:chOff x="7115174" y="1781175"/>
            <a:chExt cx="2466975" cy="3657600"/>
          </a:xfrm>
        </p:grpSpPr>
        <p:sp>
          <p:nvSpPr>
            <p:cNvPr id="16" name="object 16"/>
            <p:cNvSpPr/>
            <p:nvPr/>
          </p:nvSpPr>
          <p:spPr>
            <a:xfrm>
              <a:off x="7115174" y="1781175"/>
              <a:ext cx="2466975" cy="3657600"/>
            </a:xfrm>
            <a:custGeom>
              <a:avLst/>
              <a:gdLst/>
              <a:ahLst/>
              <a:cxnLst/>
              <a:rect l="l" t="t" r="r" b="b"/>
              <a:pathLst>
                <a:path w="2466975" h="3657600">
                  <a:moveTo>
                    <a:pt x="2390889" y="0"/>
                  </a:moveTo>
                  <a:lnTo>
                    <a:pt x="76085" y="0"/>
                  </a:lnTo>
                  <a:lnTo>
                    <a:pt x="70789" y="520"/>
                  </a:lnTo>
                  <a:lnTo>
                    <a:pt x="31750" y="16700"/>
                  </a:lnTo>
                  <a:lnTo>
                    <a:pt x="4152" y="55206"/>
                  </a:lnTo>
                  <a:lnTo>
                    <a:pt x="0" y="76098"/>
                  </a:lnTo>
                  <a:lnTo>
                    <a:pt x="0" y="3576163"/>
                  </a:lnTo>
                  <a:lnTo>
                    <a:pt x="0" y="3581506"/>
                  </a:lnTo>
                  <a:lnTo>
                    <a:pt x="16687" y="3625852"/>
                  </a:lnTo>
                  <a:lnTo>
                    <a:pt x="55206" y="3653444"/>
                  </a:lnTo>
                  <a:lnTo>
                    <a:pt x="76085" y="3657597"/>
                  </a:lnTo>
                  <a:lnTo>
                    <a:pt x="2390889" y="3657597"/>
                  </a:lnTo>
                  <a:lnTo>
                    <a:pt x="2435225" y="3640903"/>
                  </a:lnTo>
                  <a:lnTo>
                    <a:pt x="2462822" y="3602386"/>
                  </a:lnTo>
                  <a:lnTo>
                    <a:pt x="2466975" y="3581506"/>
                  </a:lnTo>
                  <a:lnTo>
                    <a:pt x="2466975" y="76098"/>
                  </a:lnTo>
                  <a:lnTo>
                    <a:pt x="2450274" y="31750"/>
                  </a:lnTo>
                  <a:lnTo>
                    <a:pt x="2411755" y="4152"/>
                  </a:lnTo>
                  <a:lnTo>
                    <a:pt x="2396172" y="520"/>
                  </a:lnTo>
                  <a:lnTo>
                    <a:pt x="2390889" y="0"/>
                  </a:lnTo>
                  <a:close/>
                </a:path>
              </a:pathLst>
            </a:custGeom>
            <a:solidFill>
              <a:srgbClr val="EEEFF5"/>
            </a:solidFill>
          </p:spPr>
          <p:txBody>
            <a:bodyPr wrap="square" lIns="0" tIns="0" rIns="0" bIns="0" rtlCol="0"/>
            <a:lstStyle/>
            <a:p>
              <a:endParaRPr/>
            </a:p>
          </p:txBody>
        </p:sp>
        <p:sp>
          <p:nvSpPr>
            <p:cNvPr id="17" name="object 17"/>
            <p:cNvSpPr/>
            <p:nvPr/>
          </p:nvSpPr>
          <p:spPr>
            <a:xfrm>
              <a:off x="7115174" y="1781175"/>
              <a:ext cx="2466975" cy="3657600"/>
            </a:xfrm>
            <a:custGeom>
              <a:avLst/>
              <a:gdLst/>
              <a:ahLst/>
              <a:cxnLst/>
              <a:rect l="l" t="t" r="r" b="b"/>
              <a:pathLst>
                <a:path w="2466975" h="3657600">
                  <a:moveTo>
                    <a:pt x="2385542" y="0"/>
                  </a:moveTo>
                  <a:lnTo>
                    <a:pt x="81445" y="0"/>
                  </a:lnTo>
                  <a:lnTo>
                    <a:pt x="73417" y="387"/>
                  </a:lnTo>
                  <a:lnTo>
                    <a:pt x="36183" y="13709"/>
                  </a:lnTo>
                  <a:lnTo>
                    <a:pt x="9623" y="43006"/>
                  </a:lnTo>
                  <a:lnTo>
                    <a:pt x="0" y="81445"/>
                  </a:lnTo>
                  <a:lnTo>
                    <a:pt x="0" y="3576158"/>
                  </a:lnTo>
                  <a:lnTo>
                    <a:pt x="9623" y="3614588"/>
                  </a:lnTo>
                  <a:lnTo>
                    <a:pt x="36183" y="3643887"/>
                  </a:lnTo>
                  <a:lnTo>
                    <a:pt x="73417" y="3657210"/>
                  </a:lnTo>
                  <a:lnTo>
                    <a:pt x="81445" y="3657597"/>
                  </a:lnTo>
                  <a:lnTo>
                    <a:pt x="2385542" y="3657597"/>
                  </a:lnTo>
                  <a:lnTo>
                    <a:pt x="2423961" y="3647973"/>
                  </a:lnTo>
                  <a:lnTo>
                    <a:pt x="2453260" y="3621413"/>
                  </a:lnTo>
                  <a:lnTo>
                    <a:pt x="2466586" y="3584181"/>
                  </a:lnTo>
                  <a:lnTo>
                    <a:pt x="2466974" y="3576158"/>
                  </a:lnTo>
                  <a:lnTo>
                    <a:pt x="2466974" y="81445"/>
                  </a:lnTo>
                  <a:lnTo>
                    <a:pt x="2457345" y="43006"/>
                  </a:lnTo>
                  <a:lnTo>
                    <a:pt x="2430786" y="13709"/>
                  </a:lnTo>
                  <a:lnTo>
                    <a:pt x="2393562" y="387"/>
                  </a:lnTo>
                  <a:lnTo>
                    <a:pt x="2385542" y="0"/>
                  </a:lnTo>
                  <a:close/>
                </a:path>
              </a:pathLst>
            </a:custGeom>
            <a:solidFill>
              <a:srgbClr val="BCC8DF">
                <a:alpha val="70199"/>
              </a:srgbClr>
            </a:solidFill>
          </p:spPr>
          <p:txBody>
            <a:bodyPr wrap="square" lIns="0" tIns="0" rIns="0" bIns="0" rtlCol="0"/>
            <a:lstStyle/>
            <a:p>
              <a:endParaRPr/>
            </a:p>
          </p:txBody>
        </p:sp>
        <p:sp>
          <p:nvSpPr>
            <p:cNvPr id="18" name="object 18"/>
            <p:cNvSpPr/>
            <p:nvPr/>
          </p:nvSpPr>
          <p:spPr>
            <a:xfrm>
              <a:off x="7115174" y="1781175"/>
              <a:ext cx="2466975" cy="3657600"/>
            </a:xfrm>
            <a:custGeom>
              <a:avLst/>
              <a:gdLst/>
              <a:ahLst/>
              <a:cxnLst/>
              <a:rect l="l" t="t" r="r" b="b"/>
              <a:pathLst>
                <a:path w="2466975" h="3657600">
                  <a:moveTo>
                    <a:pt x="2385542" y="0"/>
                  </a:moveTo>
                  <a:lnTo>
                    <a:pt x="81445" y="0"/>
                  </a:lnTo>
                  <a:lnTo>
                    <a:pt x="73417" y="387"/>
                  </a:lnTo>
                  <a:lnTo>
                    <a:pt x="36183" y="13709"/>
                  </a:lnTo>
                  <a:lnTo>
                    <a:pt x="9623" y="43006"/>
                  </a:lnTo>
                  <a:lnTo>
                    <a:pt x="0" y="81445"/>
                  </a:lnTo>
                  <a:lnTo>
                    <a:pt x="0" y="3576158"/>
                  </a:lnTo>
                  <a:lnTo>
                    <a:pt x="9623" y="3614588"/>
                  </a:lnTo>
                  <a:lnTo>
                    <a:pt x="36183" y="3643887"/>
                  </a:lnTo>
                  <a:lnTo>
                    <a:pt x="73417" y="3657210"/>
                  </a:lnTo>
                  <a:lnTo>
                    <a:pt x="81445" y="3657597"/>
                  </a:lnTo>
                  <a:lnTo>
                    <a:pt x="2385542" y="3657597"/>
                  </a:lnTo>
                  <a:lnTo>
                    <a:pt x="2423961" y="3647973"/>
                  </a:lnTo>
                  <a:lnTo>
                    <a:pt x="2453260" y="3621413"/>
                  </a:lnTo>
                  <a:lnTo>
                    <a:pt x="2466586" y="3584181"/>
                  </a:lnTo>
                  <a:lnTo>
                    <a:pt x="2466974" y="3576158"/>
                  </a:lnTo>
                  <a:lnTo>
                    <a:pt x="2466974" y="81445"/>
                  </a:lnTo>
                  <a:lnTo>
                    <a:pt x="2457345" y="43006"/>
                  </a:lnTo>
                  <a:lnTo>
                    <a:pt x="2430786" y="13709"/>
                  </a:lnTo>
                  <a:lnTo>
                    <a:pt x="2393562" y="387"/>
                  </a:lnTo>
                  <a:lnTo>
                    <a:pt x="2385542" y="0"/>
                  </a:lnTo>
                  <a:close/>
                </a:path>
              </a:pathLst>
            </a:custGeom>
            <a:solidFill>
              <a:srgbClr val="FFFFFF">
                <a:alpha val="70199"/>
              </a:srgbClr>
            </a:solidFill>
          </p:spPr>
          <p:txBody>
            <a:bodyPr wrap="square" lIns="0" tIns="0" rIns="0" bIns="0" rtlCol="0"/>
            <a:lstStyle/>
            <a:p>
              <a:endParaRPr/>
            </a:p>
          </p:txBody>
        </p:sp>
      </p:grpSp>
      <p:sp>
        <p:nvSpPr>
          <p:cNvPr id="19" name="object 19"/>
          <p:cNvSpPr txBox="1"/>
          <p:nvPr/>
        </p:nvSpPr>
        <p:spPr>
          <a:xfrm>
            <a:off x="7263206" y="1913959"/>
            <a:ext cx="1436370" cy="255647"/>
          </a:xfrm>
          <a:prstGeom prst="rect">
            <a:avLst/>
          </a:prstGeom>
        </p:spPr>
        <p:txBody>
          <a:bodyPr vert="horz" wrap="square" lIns="0" tIns="12065" rIns="0" bIns="0" rtlCol="0">
            <a:spAutoFit/>
          </a:bodyPr>
          <a:lstStyle/>
          <a:p>
            <a:pPr marL="12700" marR="5080">
              <a:lnSpc>
                <a:spcPct val="109400"/>
              </a:lnSpc>
              <a:spcBef>
                <a:spcPts val="95"/>
              </a:spcBef>
            </a:pPr>
            <a:r>
              <a:rPr lang="en-US" sz="1600" b="1" spc="-120" dirty="0">
                <a:solidFill>
                  <a:srgbClr val="386AF1"/>
                </a:solidFill>
                <a:latin typeface="Tahoma"/>
                <a:cs typeface="Tahoma"/>
              </a:rPr>
              <a:t>Cognitive Load</a:t>
            </a:r>
            <a:endParaRPr sz="1600" dirty="0">
              <a:latin typeface="Tahoma"/>
              <a:cs typeface="Tahoma"/>
            </a:endParaRPr>
          </a:p>
        </p:txBody>
      </p:sp>
      <p:sp>
        <p:nvSpPr>
          <p:cNvPr id="20" name="object 20"/>
          <p:cNvSpPr txBox="1"/>
          <p:nvPr/>
        </p:nvSpPr>
        <p:spPr>
          <a:xfrm>
            <a:off x="7243328" y="2376281"/>
            <a:ext cx="2124710" cy="3540585"/>
          </a:xfrm>
          <a:prstGeom prst="rect">
            <a:avLst/>
          </a:prstGeom>
        </p:spPr>
        <p:txBody>
          <a:bodyPr vert="horz" wrap="square" lIns="0" tIns="13970" rIns="0" bIns="0" rtlCol="0">
            <a:spAutoFit/>
          </a:bodyPr>
          <a:lstStyle/>
          <a:p>
            <a:pPr marL="298450" marR="5080" indent="-285750">
              <a:lnSpc>
                <a:spcPct val="153700"/>
              </a:lnSpc>
              <a:spcBef>
                <a:spcPts val="110"/>
              </a:spcBef>
              <a:buFont typeface="Wingdings" pitchFamily="2" charset="2"/>
              <a:buChar char="Ø"/>
            </a:pPr>
            <a:r>
              <a:rPr lang="en-US" sz="1250" spc="140" dirty="0">
                <a:solidFill>
                  <a:srgbClr val="262424"/>
                </a:solidFill>
                <a:latin typeface="Tahoma"/>
                <a:cs typeface="Tahoma"/>
              </a:rPr>
              <a:t>Cognitive tasks</a:t>
            </a:r>
            <a:r>
              <a:rPr lang="en-US" sz="1250" spc="55" dirty="0">
                <a:solidFill>
                  <a:srgbClr val="262424"/>
                </a:solidFill>
                <a:latin typeface="Tahoma"/>
                <a:cs typeface="Tahoma"/>
              </a:rPr>
              <a:t> that exceed the natural limitations of an individual’s cognitive capacity.</a:t>
            </a:r>
          </a:p>
          <a:p>
            <a:pPr marL="298450" marR="5080" indent="-285750">
              <a:lnSpc>
                <a:spcPct val="153700"/>
              </a:lnSpc>
              <a:spcBef>
                <a:spcPts val="110"/>
              </a:spcBef>
              <a:buFont typeface="Wingdings" pitchFamily="2" charset="2"/>
              <a:buChar char="Ø"/>
            </a:pPr>
            <a:r>
              <a:rPr lang="en-US" sz="1250" spc="55" dirty="0">
                <a:solidFill>
                  <a:srgbClr val="262424"/>
                </a:solidFill>
                <a:latin typeface="Tahoma"/>
                <a:cs typeface="Tahoma"/>
              </a:rPr>
              <a:t>Cognitive load found in healthcare settings are distractions, interruptions, inefficiencies, multitasking, and stress</a:t>
            </a:r>
            <a:endParaRPr sz="1250" dirty="0">
              <a:latin typeface="Tahoma"/>
              <a:cs typeface="Tahoma"/>
            </a:endParaRPr>
          </a:p>
        </p:txBody>
      </p:sp>
      <p:sp>
        <p:nvSpPr>
          <p:cNvPr id="21" name="TextBox 20">
            <a:extLst>
              <a:ext uri="{FF2B5EF4-FFF2-40B4-BE49-F238E27FC236}">
                <a16:creationId xmlns:a16="http://schemas.microsoft.com/office/drawing/2014/main" id="{0E99F023-8052-D867-03D6-3E8909BE3B56}"/>
              </a:ext>
            </a:extLst>
          </p:cNvPr>
          <p:cNvSpPr txBox="1"/>
          <p:nvPr/>
        </p:nvSpPr>
        <p:spPr>
          <a:xfrm>
            <a:off x="1847848" y="1015460"/>
            <a:ext cx="8210551" cy="861774"/>
          </a:xfrm>
          <a:prstGeom prst="rect">
            <a:avLst/>
          </a:prstGeom>
          <a:noFill/>
        </p:spPr>
        <p:txBody>
          <a:bodyPr wrap="square" rtlCol="0">
            <a:spAutoFit/>
          </a:bodyPr>
          <a:lstStyle/>
          <a:p>
            <a:r>
              <a:rPr lang="en-US" sz="16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Cognitive ergonomics examines how human cognition affects interactions with systems in the workplace, with the goal of improving human and system performance</a:t>
            </a:r>
            <a:endParaRPr lang="en-US" sz="1600" dirty="0">
              <a:latin typeface="Tahoma" panose="020B0604030504040204" pitchFamily="34" charset="0"/>
              <a:ea typeface="Tahoma" panose="020B0604030504040204" pitchFamily="34" charset="0"/>
              <a:cs typeface="Tahoma" panose="020B0604030504040204" pitchFamily="34" charset="0"/>
            </a:endParaRPr>
          </a:p>
          <a:p>
            <a:endParaRPr lang="en-US" dirty="0"/>
          </a:p>
        </p:txBody>
      </p:sp>
      <p:pic>
        <p:nvPicPr>
          <p:cNvPr id="37" name="Audio 36">
            <a:extLst>
              <a:ext uri="{FF2B5EF4-FFF2-40B4-BE49-F238E27FC236}">
                <a16:creationId xmlns:a16="http://schemas.microsoft.com/office/drawing/2014/main" id="{E269BDC9-63CE-0947-DB1C-80690723F9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64800" y="504825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1054"/>
    </mc:Choice>
    <mc:Fallback>
      <p:transition spd="slow" advTm="61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1"/>
            <a:ext cx="10622280" cy="6001385"/>
          </a:xfrm>
          <a:custGeom>
            <a:avLst/>
            <a:gdLst/>
            <a:ahLst/>
            <a:cxnLst/>
            <a:rect l="l" t="t" r="r" b="b"/>
            <a:pathLst>
              <a:path w="10622280" h="6001385">
                <a:moveTo>
                  <a:pt x="10621655" y="0"/>
                </a:moveTo>
                <a:lnTo>
                  <a:pt x="0" y="0"/>
                </a:lnTo>
                <a:lnTo>
                  <a:pt x="0" y="6001235"/>
                </a:lnTo>
                <a:lnTo>
                  <a:pt x="10621655" y="6001235"/>
                </a:lnTo>
                <a:lnTo>
                  <a:pt x="10621655" y="0"/>
                </a:lnTo>
                <a:close/>
              </a:path>
            </a:pathLst>
          </a:custGeom>
          <a:solidFill>
            <a:srgbClr val="EEEFF5"/>
          </a:solidFill>
        </p:spPr>
        <p:txBody>
          <a:bodyPr wrap="square" lIns="0" tIns="0" rIns="0" bIns="0" rtlCol="0"/>
          <a:lstStyle/>
          <a:p>
            <a:endParaRPr dirty="0"/>
          </a:p>
        </p:txBody>
      </p:sp>
      <p:sp>
        <p:nvSpPr>
          <p:cNvPr id="3" name="object 3"/>
          <p:cNvSpPr txBox="1">
            <a:spLocks noGrp="1"/>
          </p:cNvSpPr>
          <p:nvPr>
            <p:ph type="title"/>
          </p:nvPr>
        </p:nvSpPr>
        <p:spPr>
          <a:xfrm>
            <a:off x="807720" y="372777"/>
            <a:ext cx="9555480" cy="440762"/>
          </a:xfrm>
          <a:prstGeom prst="rect">
            <a:avLst/>
          </a:prstGeom>
        </p:spPr>
        <p:txBody>
          <a:bodyPr vert="horz" wrap="square" lIns="0" tIns="11430" rIns="0" bIns="0" rtlCol="0">
            <a:spAutoFit/>
          </a:bodyPr>
          <a:lstStyle/>
          <a:p>
            <a:pPr marL="12700" marR="5080">
              <a:lnSpc>
                <a:spcPct val="110300"/>
              </a:lnSpc>
              <a:spcBef>
                <a:spcPts val="90"/>
              </a:spcBef>
            </a:pPr>
            <a:r>
              <a:rPr lang="en-US" sz="2800" spc="-204" dirty="0"/>
              <a:t>Cognitive Ergonomics in Automated Dispensing Cabinets	</a:t>
            </a:r>
            <a:endParaRPr sz="2950" dirty="0"/>
          </a:p>
        </p:txBody>
      </p:sp>
      <p:sp>
        <p:nvSpPr>
          <p:cNvPr id="13" name="object 13"/>
          <p:cNvSpPr txBox="1"/>
          <p:nvPr/>
        </p:nvSpPr>
        <p:spPr>
          <a:xfrm>
            <a:off x="2014643" y="1444066"/>
            <a:ext cx="1169603" cy="294953"/>
          </a:xfrm>
          <a:prstGeom prst="rect">
            <a:avLst/>
          </a:prstGeom>
        </p:spPr>
        <p:txBody>
          <a:bodyPr vert="horz" wrap="square" lIns="0" tIns="17780" rIns="0" bIns="0" rtlCol="0">
            <a:spAutoFit/>
          </a:bodyPr>
          <a:lstStyle/>
          <a:p>
            <a:pPr marL="12700">
              <a:lnSpc>
                <a:spcPct val="100000"/>
              </a:lnSpc>
              <a:spcBef>
                <a:spcPts val="140"/>
              </a:spcBef>
            </a:pPr>
            <a:r>
              <a:rPr lang="en-US" b="1" spc="-70" dirty="0">
                <a:solidFill>
                  <a:srgbClr val="386AF1"/>
                </a:solidFill>
                <a:latin typeface="Tahoma"/>
                <a:cs typeface="Tahoma"/>
              </a:rPr>
              <a:t>2011</a:t>
            </a:r>
            <a:endParaRPr dirty="0">
              <a:latin typeface="Tahoma"/>
              <a:cs typeface="Tahoma"/>
            </a:endParaRPr>
          </a:p>
        </p:txBody>
      </p:sp>
      <p:grpSp>
        <p:nvGrpSpPr>
          <p:cNvPr id="15" name="object 15"/>
          <p:cNvGrpSpPr/>
          <p:nvPr/>
        </p:nvGrpSpPr>
        <p:grpSpPr>
          <a:xfrm>
            <a:off x="3542018" y="2893450"/>
            <a:ext cx="868044" cy="345440"/>
            <a:chOff x="1777050" y="3009468"/>
            <a:chExt cx="868044" cy="345440"/>
          </a:xfrm>
        </p:grpSpPr>
        <p:sp>
          <p:nvSpPr>
            <p:cNvPr id="16" name="object 16"/>
            <p:cNvSpPr/>
            <p:nvPr/>
          </p:nvSpPr>
          <p:spPr>
            <a:xfrm>
              <a:off x="2113402" y="3152471"/>
              <a:ext cx="531495" cy="62230"/>
            </a:xfrm>
            <a:custGeom>
              <a:avLst/>
              <a:gdLst/>
              <a:ahLst/>
              <a:cxnLst/>
              <a:rect l="l" t="t" r="r" b="b"/>
              <a:pathLst>
                <a:path w="531494" h="62230">
                  <a:moveTo>
                    <a:pt x="531082" y="0"/>
                  </a:moveTo>
                  <a:lnTo>
                    <a:pt x="0" y="0"/>
                  </a:lnTo>
                  <a:lnTo>
                    <a:pt x="0" y="61959"/>
                  </a:lnTo>
                  <a:lnTo>
                    <a:pt x="531082" y="61959"/>
                  </a:lnTo>
                  <a:lnTo>
                    <a:pt x="531082" y="0"/>
                  </a:lnTo>
                  <a:close/>
                </a:path>
              </a:pathLst>
            </a:custGeom>
            <a:solidFill>
              <a:srgbClr val="BCC8DF">
                <a:alpha val="70199"/>
              </a:srgbClr>
            </a:solidFill>
          </p:spPr>
          <p:txBody>
            <a:bodyPr wrap="square" lIns="0" tIns="0" rIns="0" bIns="0" rtlCol="0"/>
            <a:lstStyle/>
            <a:p>
              <a:endParaRPr/>
            </a:p>
          </p:txBody>
        </p:sp>
        <p:sp>
          <p:nvSpPr>
            <p:cNvPr id="17" name="object 17"/>
            <p:cNvSpPr/>
            <p:nvPr/>
          </p:nvSpPr>
          <p:spPr>
            <a:xfrm>
              <a:off x="2113402" y="3152471"/>
              <a:ext cx="531495" cy="62230"/>
            </a:xfrm>
            <a:custGeom>
              <a:avLst/>
              <a:gdLst/>
              <a:ahLst/>
              <a:cxnLst/>
              <a:rect l="l" t="t" r="r" b="b"/>
              <a:pathLst>
                <a:path w="531494" h="62230">
                  <a:moveTo>
                    <a:pt x="531082" y="0"/>
                  </a:moveTo>
                  <a:lnTo>
                    <a:pt x="0" y="0"/>
                  </a:lnTo>
                  <a:lnTo>
                    <a:pt x="0" y="61959"/>
                  </a:lnTo>
                  <a:lnTo>
                    <a:pt x="531082" y="61959"/>
                  </a:lnTo>
                  <a:lnTo>
                    <a:pt x="531082" y="0"/>
                  </a:lnTo>
                  <a:close/>
                </a:path>
              </a:pathLst>
            </a:custGeom>
            <a:solidFill>
              <a:srgbClr val="FFFFFF">
                <a:alpha val="70199"/>
              </a:srgbClr>
            </a:solidFill>
          </p:spPr>
          <p:txBody>
            <a:bodyPr wrap="square" lIns="0" tIns="0" rIns="0" bIns="0" rtlCol="0"/>
            <a:lstStyle/>
            <a:p>
              <a:endParaRPr/>
            </a:p>
          </p:txBody>
        </p:sp>
        <p:sp>
          <p:nvSpPr>
            <p:cNvPr id="18" name="object 18"/>
            <p:cNvSpPr/>
            <p:nvPr/>
          </p:nvSpPr>
          <p:spPr>
            <a:xfrm>
              <a:off x="1777050" y="3009468"/>
              <a:ext cx="336550" cy="345440"/>
            </a:xfrm>
            <a:custGeom>
              <a:avLst/>
              <a:gdLst/>
              <a:ahLst/>
              <a:cxnLst/>
              <a:rect l="l" t="t" r="r" b="b"/>
              <a:pathLst>
                <a:path w="336550" h="345439">
                  <a:moveTo>
                    <a:pt x="265647" y="0"/>
                  </a:moveTo>
                  <a:lnTo>
                    <a:pt x="70716" y="0"/>
                  </a:lnTo>
                  <a:lnTo>
                    <a:pt x="65795" y="483"/>
                  </a:lnTo>
                  <a:lnTo>
                    <a:pt x="29504" y="15519"/>
                  </a:lnTo>
                  <a:lnTo>
                    <a:pt x="3859" y="51302"/>
                  </a:lnTo>
                  <a:lnTo>
                    <a:pt x="0" y="70716"/>
                  </a:lnTo>
                  <a:lnTo>
                    <a:pt x="0" y="269530"/>
                  </a:lnTo>
                  <a:lnTo>
                    <a:pt x="0" y="274487"/>
                  </a:lnTo>
                  <a:lnTo>
                    <a:pt x="15519" y="315699"/>
                  </a:lnTo>
                  <a:lnTo>
                    <a:pt x="51314" y="341344"/>
                  </a:lnTo>
                  <a:lnTo>
                    <a:pt x="70716" y="345203"/>
                  </a:lnTo>
                  <a:lnTo>
                    <a:pt x="265647" y="345203"/>
                  </a:lnTo>
                  <a:lnTo>
                    <a:pt x="306847" y="329684"/>
                  </a:lnTo>
                  <a:lnTo>
                    <a:pt x="332493" y="293889"/>
                  </a:lnTo>
                  <a:lnTo>
                    <a:pt x="336352" y="274487"/>
                  </a:lnTo>
                  <a:lnTo>
                    <a:pt x="336352" y="70716"/>
                  </a:lnTo>
                  <a:lnTo>
                    <a:pt x="320844" y="29504"/>
                  </a:lnTo>
                  <a:lnTo>
                    <a:pt x="285049" y="3859"/>
                  </a:lnTo>
                  <a:lnTo>
                    <a:pt x="270568" y="483"/>
                  </a:lnTo>
                  <a:lnTo>
                    <a:pt x="265647" y="0"/>
                  </a:lnTo>
                  <a:close/>
                </a:path>
              </a:pathLst>
            </a:custGeom>
            <a:solidFill>
              <a:srgbClr val="EEEFF5"/>
            </a:solidFill>
          </p:spPr>
          <p:txBody>
            <a:bodyPr wrap="square" lIns="0" tIns="0" rIns="0" bIns="0" rtlCol="0"/>
            <a:lstStyle/>
            <a:p>
              <a:endParaRPr/>
            </a:p>
          </p:txBody>
        </p:sp>
        <p:sp>
          <p:nvSpPr>
            <p:cNvPr id="19" name="object 19"/>
            <p:cNvSpPr/>
            <p:nvPr/>
          </p:nvSpPr>
          <p:spPr>
            <a:xfrm>
              <a:off x="1777050" y="3009468"/>
              <a:ext cx="336550" cy="345440"/>
            </a:xfrm>
            <a:custGeom>
              <a:avLst/>
              <a:gdLst/>
              <a:ahLst/>
              <a:cxnLst/>
              <a:rect l="l" t="t" r="r" b="b"/>
              <a:pathLst>
                <a:path w="336550" h="345439">
                  <a:moveTo>
                    <a:pt x="260679" y="0"/>
                  </a:moveTo>
                  <a:lnTo>
                    <a:pt x="75685" y="0"/>
                  </a:lnTo>
                  <a:lnTo>
                    <a:pt x="68225" y="360"/>
                  </a:lnTo>
                  <a:lnTo>
                    <a:pt x="27694" y="17147"/>
                  </a:lnTo>
                  <a:lnTo>
                    <a:pt x="3246" y="53739"/>
                  </a:lnTo>
                  <a:lnTo>
                    <a:pt x="0" y="75685"/>
                  </a:lnTo>
                  <a:lnTo>
                    <a:pt x="0" y="269530"/>
                  </a:lnTo>
                  <a:lnTo>
                    <a:pt x="12745" y="311575"/>
                  </a:lnTo>
                  <a:lnTo>
                    <a:pt x="46723" y="339444"/>
                  </a:lnTo>
                  <a:lnTo>
                    <a:pt x="75685" y="345203"/>
                  </a:lnTo>
                  <a:lnTo>
                    <a:pt x="260679" y="345203"/>
                  </a:lnTo>
                  <a:lnTo>
                    <a:pt x="302728" y="332459"/>
                  </a:lnTo>
                  <a:lnTo>
                    <a:pt x="330593" y="298492"/>
                  </a:lnTo>
                  <a:lnTo>
                    <a:pt x="336352" y="269530"/>
                  </a:lnTo>
                  <a:lnTo>
                    <a:pt x="336352" y="75685"/>
                  </a:lnTo>
                  <a:lnTo>
                    <a:pt x="323612" y="33623"/>
                  </a:lnTo>
                  <a:lnTo>
                    <a:pt x="289640" y="5759"/>
                  </a:lnTo>
                  <a:lnTo>
                    <a:pt x="260679" y="0"/>
                  </a:lnTo>
                  <a:close/>
                </a:path>
              </a:pathLst>
            </a:custGeom>
            <a:solidFill>
              <a:srgbClr val="BCC8DF">
                <a:alpha val="70199"/>
              </a:srgbClr>
            </a:solidFill>
          </p:spPr>
          <p:txBody>
            <a:bodyPr wrap="square" lIns="0" tIns="0" rIns="0" bIns="0" rtlCol="0"/>
            <a:lstStyle/>
            <a:p>
              <a:endParaRPr/>
            </a:p>
          </p:txBody>
        </p:sp>
        <p:sp>
          <p:nvSpPr>
            <p:cNvPr id="20" name="object 20"/>
            <p:cNvSpPr/>
            <p:nvPr/>
          </p:nvSpPr>
          <p:spPr>
            <a:xfrm>
              <a:off x="1777050" y="3009468"/>
              <a:ext cx="336550" cy="345440"/>
            </a:xfrm>
            <a:custGeom>
              <a:avLst/>
              <a:gdLst/>
              <a:ahLst/>
              <a:cxnLst/>
              <a:rect l="l" t="t" r="r" b="b"/>
              <a:pathLst>
                <a:path w="336550" h="345439">
                  <a:moveTo>
                    <a:pt x="260679" y="0"/>
                  </a:moveTo>
                  <a:lnTo>
                    <a:pt x="75685" y="0"/>
                  </a:lnTo>
                  <a:lnTo>
                    <a:pt x="68225" y="360"/>
                  </a:lnTo>
                  <a:lnTo>
                    <a:pt x="27694" y="17147"/>
                  </a:lnTo>
                  <a:lnTo>
                    <a:pt x="3246" y="53739"/>
                  </a:lnTo>
                  <a:lnTo>
                    <a:pt x="0" y="75685"/>
                  </a:lnTo>
                  <a:lnTo>
                    <a:pt x="0" y="269530"/>
                  </a:lnTo>
                  <a:lnTo>
                    <a:pt x="12745" y="311575"/>
                  </a:lnTo>
                  <a:lnTo>
                    <a:pt x="46723" y="339444"/>
                  </a:lnTo>
                  <a:lnTo>
                    <a:pt x="75685" y="345203"/>
                  </a:lnTo>
                  <a:lnTo>
                    <a:pt x="260679" y="345203"/>
                  </a:lnTo>
                  <a:lnTo>
                    <a:pt x="302728" y="332459"/>
                  </a:lnTo>
                  <a:lnTo>
                    <a:pt x="330593" y="298492"/>
                  </a:lnTo>
                  <a:lnTo>
                    <a:pt x="336352" y="269530"/>
                  </a:lnTo>
                  <a:lnTo>
                    <a:pt x="336352" y="75685"/>
                  </a:lnTo>
                  <a:lnTo>
                    <a:pt x="323612" y="33623"/>
                  </a:lnTo>
                  <a:lnTo>
                    <a:pt x="289640" y="5759"/>
                  </a:lnTo>
                  <a:lnTo>
                    <a:pt x="260679" y="0"/>
                  </a:lnTo>
                  <a:close/>
                </a:path>
              </a:pathLst>
            </a:custGeom>
            <a:solidFill>
              <a:srgbClr val="FFFFFF">
                <a:alpha val="70199"/>
              </a:srgbClr>
            </a:solidFill>
          </p:spPr>
          <p:txBody>
            <a:bodyPr wrap="square" lIns="0" tIns="0" rIns="0" bIns="0" rtlCol="0"/>
            <a:lstStyle/>
            <a:p>
              <a:endParaRPr dirty="0"/>
            </a:p>
          </p:txBody>
        </p:sp>
      </p:grpSp>
      <p:sp>
        <p:nvSpPr>
          <p:cNvPr id="22" name="object 22"/>
          <p:cNvSpPr txBox="1"/>
          <p:nvPr/>
        </p:nvSpPr>
        <p:spPr>
          <a:xfrm>
            <a:off x="7283727" y="1444065"/>
            <a:ext cx="998472" cy="294953"/>
          </a:xfrm>
          <a:prstGeom prst="rect">
            <a:avLst/>
          </a:prstGeom>
        </p:spPr>
        <p:txBody>
          <a:bodyPr vert="horz" wrap="square" lIns="0" tIns="17780" rIns="0" bIns="0" rtlCol="0">
            <a:spAutoFit/>
          </a:bodyPr>
          <a:lstStyle/>
          <a:p>
            <a:pPr marL="12700">
              <a:lnSpc>
                <a:spcPct val="100000"/>
              </a:lnSpc>
              <a:spcBef>
                <a:spcPts val="140"/>
              </a:spcBef>
            </a:pPr>
            <a:r>
              <a:rPr lang="en-US" b="1" spc="-60" dirty="0">
                <a:solidFill>
                  <a:srgbClr val="386AF1"/>
                </a:solidFill>
                <a:latin typeface="Tahoma"/>
                <a:cs typeface="Tahoma"/>
              </a:rPr>
              <a:t>2023</a:t>
            </a:r>
            <a:endParaRPr dirty="0">
              <a:latin typeface="Tahoma"/>
              <a:cs typeface="Tahoma"/>
            </a:endParaRPr>
          </a:p>
        </p:txBody>
      </p:sp>
      <p:sp>
        <p:nvSpPr>
          <p:cNvPr id="33" name="TextBox 32">
            <a:extLst>
              <a:ext uri="{FF2B5EF4-FFF2-40B4-BE49-F238E27FC236}">
                <a16:creationId xmlns:a16="http://schemas.microsoft.com/office/drawing/2014/main" id="{05519ADB-64B5-EA1C-F202-DC00595C740D}"/>
              </a:ext>
            </a:extLst>
          </p:cNvPr>
          <p:cNvSpPr txBox="1"/>
          <p:nvPr/>
        </p:nvSpPr>
        <p:spPr>
          <a:xfrm>
            <a:off x="807721" y="836558"/>
            <a:ext cx="8815412" cy="523220"/>
          </a:xfrm>
          <a:prstGeom prst="rect">
            <a:avLst/>
          </a:prstGeom>
          <a:noFill/>
        </p:spPr>
        <p:txBody>
          <a:bodyPr wrap="square" rtlCol="0">
            <a:spAutoFit/>
          </a:bodyPr>
          <a:lstStyle/>
          <a:p>
            <a:r>
              <a:rPr lang="en-US" sz="1400" dirty="0">
                <a:solidFill>
                  <a:srgbClr val="000000"/>
                </a:solidFill>
                <a:latin typeface="Tahoma" panose="020B0604030504040204" pitchFamily="34" charset="0"/>
                <a:ea typeface="Tahoma" panose="020B0604030504040204" pitchFamily="34" charset="0"/>
                <a:cs typeface="Tahoma" panose="020B0604030504040204" pitchFamily="34" charset="0"/>
              </a:rPr>
              <a:t>Multiple s</a:t>
            </a:r>
            <a:r>
              <a:rPr lang="en-US" sz="1400" b="0" i="0" u="none" strike="noStrike" dirty="0">
                <a:solidFill>
                  <a:srgbClr val="000000"/>
                </a:solidFill>
                <a:effectLst/>
                <a:latin typeface="Tahoma" panose="020B0604030504040204" pitchFamily="34" charset="0"/>
                <a:ea typeface="Tahoma" panose="020B0604030504040204" pitchFamily="34" charset="0"/>
                <a:cs typeface="Tahoma" panose="020B0604030504040204" pitchFamily="34" charset="0"/>
              </a:rPr>
              <a:t>tudies have shown that nurses believe ADCs have increased their productivity and safety, thereby improving human performance. </a:t>
            </a:r>
            <a:endParaRPr lang="en-US" sz="1400" dirty="0">
              <a:latin typeface="Tahoma" panose="020B0604030504040204" pitchFamily="34" charset="0"/>
              <a:ea typeface="Tahoma" panose="020B0604030504040204" pitchFamily="34" charset="0"/>
              <a:cs typeface="Tahoma" panose="020B0604030504040204" pitchFamily="34" charset="0"/>
            </a:endParaRPr>
          </a:p>
        </p:txBody>
      </p:sp>
      <p:sp>
        <p:nvSpPr>
          <p:cNvPr id="4" name="Rounded Rectangle 3">
            <a:extLst>
              <a:ext uri="{FF2B5EF4-FFF2-40B4-BE49-F238E27FC236}">
                <a16:creationId xmlns:a16="http://schemas.microsoft.com/office/drawing/2014/main" id="{15E1119C-59C5-A279-9600-33C2CBDDB44C}"/>
              </a:ext>
            </a:extLst>
          </p:cNvPr>
          <p:cNvSpPr/>
          <p:nvPr/>
        </p:nvSpPr>
        <p:spPr>
          <a:xfrm>
            <a:off x="590357" y="1923287"/>
            <a:ext cx="4123903" cy="3877984"/>
          </a:xfrm>
          <a:prstGeom prst="roundRect">
            <a:avLst/>
          </a:prstGeom>
          <a:solidFill>
            <a:schemeClr val="accent1">
              <a:lumMod val="40000"/>
              <a:lumOff val="6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5" name="Rounded Rectangle 4">
            <a:extLst>
              <a:ext uri="{FF2B5EF4-FFF2-40B4-BE49-F238E27FC236}">
                <a16:creationId xmlns:a16="http://schemas.microsoft.com/office/drawing/2014/main" id="{50DC1F1E-6EC3-341C-9D3F-F5A1040A45E1}"/>
              </a:ext>
            </a:extLst>
          </p:cNvPr>
          <p:cNvSpPr/>
          <p:nvPr/>
        </p:nvSpPr>
        <p:spPr>
          <a:xfrm>
            <a:off x="5715000" y="1940055"/>
            <a:ext cx="4123904" cy="3877984"/>
          </a:xfrm>
          <a:prstGeom prst="roundRect">
            <a:avLst/>
          </a:prstGeom>
          <a:solidFill>
            <a:schemeClr val="accent1">
              <a:lumMod val="40000"/>
              <a:lumOff val="6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77A62B70-6C80-4554-E43B-A88924DA5645}"/>
              </a:ext>
            </a:extLst>
          </p:cNvPr>
          <p:cNvSpPr txBox="1"/>
          <p:nvPr/>
        </p:nvSpPr>
        <p:spPr>
          <a:xfrm>
            <a:off x="1014104" y="2213289"/>
            <a:ext cx="3543300" cy="2846933"/>
          </a:xfrm>
          <a:prstGeom prst="rect">
            <a:avLst/>
          </a:prstGeom>
          <a:noFill/>
        </p:spPr>
        <p:txBody>
          <a:bodyPr wrap="square" rtlCol="0">
            <a:spAutoFit/>
          </a:bodyPr>
          <a:lstStyle/>
          <a:p>
            <a:r>
              <a:rPr lang="en-US" sz="1500" dirty="0">
                <a:latin typeface="Tahoma" panose="020B0604030504040204" pitchFamily="34" charset="0"/>
                <a:ea typeface="Tahoma" panose="020B0604030504040204" pitchFamily="34" charset="0"/>
                <a:cs typeface="Tahoma" panose="020B0604030504040204" pitchFamily="34" charset="0"/>
              </a:rPr>
              <a:t>Cross-sectional descriptive study: A questionnaire was distributed to 375 nurses, 175 completed the study</a:t>
            </a:r>
          </a:p>
          <a:p>
            <a:pPr marL="285750" indent="-285750">
              <a:buFont typeface="Wingdings" pitchFamily="2" charset="2"/>
              <a:buChar char="Ø"/>
            </a:pPr>
            <a:endParaRPr lang="en-US" sz="15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Ø"/>
            </a:pPr>
            <a:endParaRPr lang="en-US" sz="15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Ø"/>
            </a:pPr>
            <a:r>
              <a:rPr lang="en-US" sz="1500" dirty="0">
                <a:latin typeface="Tahoma" panose="020B0604030504040204" pitchFamily="34" charset="0"/>
                <a:ea typeface="Tahoma" panose="020B0604030504040204" pitchFamily="34" charset="0"/>
                <a:cs typeface="Tahoma" panose="020B0604030504040204" pitchFamily="34" charset="0"/>
              </a:rPr>
              <a:t>Made their work easier (90% level of agreement)</a:t>
            </a:r>
          </a:p>
          <a:p>
            <a:pPr marL="285750" indent="-285750">
              <a:buFont typeface="Wingdings" pitchFamily="2" charset="2"/>
              <a:buChar char="Ø"/>
            </a:pPr>
            <a:r>
              <a:rPr lang="en-US" sz="1500" dirty="0">
                <a:latin typeface="Tahoma" panose="020B0604030504040204" pitchFamily="34" charset="0"/>
                <a:ea typeface="Tahoma" panose="020B0604030504040204" pitchFamily="34" charset="0"/>
                <a:cs typeface="Tahoma" panose="020B0604030504040204" pitchFamily="34" charset="0"/>
              </a:rPr>
              <a:t>Helped to safely provide patients with care (91%)</a:t>
            </a:r>
          </a:p>
          <a:p>
            <a:pPr marL="285750" indent="-285750">
              <a:buFont typeface="Wingdings" pitchFamily="2" charset="2"/>
              <a:buChar char="Ø"/>
            </a:pPr>
            <a:r>
              <a:rPr lang="en-US" sz="1500" dirty="0">
                <a:latin typeface="Tahoma" panose="020B0604030504040204" pitchFamily="34" charset="0"/>
                <a:ea typeface="Tahoma" panose="020B0604030504040204" pitchFamily="34" charset="0"/>
                <a:cs typeface="Tahoma" panose="020B0604030504040204" pitchFamily="34" charset="0"/>
              </a:rPr>
              <a:t>Helped to reduce medication incidents/accidents (81%)</a:t>
            </a:r>
          </a:p>
          <a:p>
            <a:pPr marL="285750" indent="-285750">
              <a:buFont typeface="Wingdings" pitchFamily="2" charset="2"/>
              <a:buChar char="Ø"/>
            </a:pPr>
            <a:endParaRPr lang="en-US" sz="1400" dirty="0">
              <a:latin typeface="Tahoma" panose="020B0604030504040204" pitchFamily="34" charset="0"/>
              <a:ea typeface="Tahoma" panose="020B0604030504040204" pitchFamily="34" charset="0"/>
              <a:cs typeface="Tahoma" panose="020B0604030504040204" pitchFamily="34" charset="0"/>
            </a:endParaRPr>
          </a:p>
        </p:txBody>
      </p:sp>
      <p:sp>
        <p:nvSpPr>
          <p:cNvPr id="7" name="TextBox 6">
            <a:extLst>
              <a:ext uri="{FF2B5EF4-FFF2-40B4-BE49-F238E27FC236}">
                <a16:creationId xmlns:a16="http://schemas.microsoft.com/office/drawing/2014/main" id="{61F380D4-4F24-3B34-4A8F-B280F36F8585}"/>
              </a:ext>
            </a:extLst>
          </p:cNvPr>
          <p:cNvSpPr txBox="1"/>
          <p:nvPr/>
        </p:nvSpPr>
        <p:spPr>
          <a:xfrm>
            <a:off x="5986568" y="2213465"/>
            <a:ext cx="3636565" cy="3093154"/>
          </a:xfrm>
          <a:prstGeom prst="rect">
            <a:avLst/>
          </a:prstGeom>
          <a:noFill/>
        </p:spPr>
        <p:txBody>
          <a:bodyPr wrap="square" rtlCol="0">
            <a:spAutoFit/>
          </a:bodyPr>
          <a:lstStyle/>
          <a:p>
            <a:r>
              <a:rPr lang="en-US" sz="1500" dirty="0">
                <a:latin typeface="Tahoma" panose="020B0604030504040204" pitchFamily="34" charset="0"/>
                <a:ea typeface="Tahoma" panose="020B0604030504040204" pitchFamily="34" charset="0"/>
                <a:cs typeface="Tahoma" panose="020B0604030504040204" pitchFamily="34" charset="0"/>
              </a:rPr>
              <a:t>Results of a study in 2023 of 166 nurses</a:t>
            </a:r>
          </a:p>
          <a:p>
            <a:endParaRPr lang="en-US" sz="1500"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Ø"/>
            </a:pPr>
            <a:r>
              <a:rPr lang="en-US" sz="1500" dirty="0">
                <a:latin typeface="Tahoma" panose="020B0604030504040204" pitchFamily="34" charset="0"/>
                <a:ea typeface="Tahoma" panose="020B0604030504040204" pitchFamily="34" charset="0"/>
                <a:cs typeface="Tahoma" panose="020B0604030504040204" pitchFamily="34" charset="0"/>
              </a:rPr>
              <a:t>81.9% gave a high rate for overall satisfaction</a:t>
            </a:r>
          </a:p>
          <a:p>
            <a:pPr marL="285750" indent="-285750">
              <a:buFont typeface="Wingdings" pitchFamily="2" charset="2"/>
              <a:buChar char="Ø"/>
            </a:pPr>
            <a:r>
              <a:rPr lang="en-US" sz="1500" dirty="0">
                <a:latin typeface="Tahoma" panose="020B0604030504040204" pitchFamily="34" charset="0"/>
                <a:ea typeface="Tahoma" panose="020B0604030504040204" pitchFamily="34" charset="0"/>
                <a:cs typeface="Tahoma" panose="020B0604030504040204" pitchFamily="34" charset="0"/>
              </a:rPr>
              <a:t>81.3% were highly satisfied with the system's accuracy</a:t>
            </a:r>
          </a:p>
          <a:p>
            <a:pPr marL="285750" indent="-285750">
              <a:buFont typeface="Wingdings" pitchFamily="2" charset="2"/>
              <a:buChar char="Ø"/>
            </a:pPr>
            <a:r>
              <a:rPr lang="en-US" sz="1500" dirty="0">
                <a:latin typeface="Tahoma" panose="020B0604030504040204" pitchFamily="34" charset="0"/>
                <a:ea typeface="Tahoma" panose="020B0604030504040204" pitchFamily="34" charset="0"/>
                <a:cs typeface="Tahoma" panose="020B0604030504040204" pitchFamily="34" charset="0"/>
              </a:rPr>
              <a:t>74.7% were highly satisfied with the time it takes to complete the task</a:t>
            </a:r>
          </a:p>
          <a:p>
            <a:pPr marL="285750" indent="-285750">
              <a:buFont typeface="Wingdings" pitchFamily="2" charset="2"/>
              <a:buChar char="Ø"/>
            </a:pPr>
            <a:r>
              <a:rPr lang="en-US" sz="1500" dirty="0">
                <a:latin typeface="Tahoma" panose="020B0604030504040204" pitchFamily="34" charset="0"/>
                <a:ea typeface="Tahoma" panose="020B0604030504040204" pitchFamily="34" charset="0"/>
                <a:cs typeface="Tahoma" panose="020B0604030504040204" pitchFamily="34" charset="0"/>
              </a:rPr>
              <a:t>69.8% thought ADCs are easy to use</a:t>
            </a:r>
          </a:p>
          <a:p>
            <a:pPr marL="285750" indent="-285750">
              <a:buFont typeface="Wingdings" pitchFamily="2" charset="2"/>
              <a:buChar char="Ø"/>
            </a:pPr>
            <a:r>
              <a:rPr lang="en-US" sz="1500" dirty="0">
                <a:latin typeface="Tahoma" panose="020B0604030504040204" pitchFamily="34" charset="0"/>
                <a:ea typeface="Tahoma" panose="020B0604030504040204" pitchFamily="34" charset="0"/>
                <a:cs typeface="Tahoma" panose="020B0604030504040204" pitchFamily="34" charset="0"/>
              </a:rPr>
              <a:t>79.5% agreed that ADC allowed them to accomplish their job safely</a:t>
            </a:r>
          </a:p>
          <a:p>
            <a:pPr marL="285750" indent="-285750">
              <a:buFont typeface="Wingdings" pitchFamily="2" charset="2"/>
              <a:buChar char="Ø"/>
            </a:pPr>
            <a:r>
              <a:rPr lang="en-US" sz="1500" dirty="0">
                <a:latin typeface="Tahoma" panose="020B0604030504040204" pitchFamily="34" charset="0"/>
                <a:ea typeface="Tahoma" panose="020B0604030504040204" pitchFamily="34" charset="0"/>
                <a:cs typeface="Tahoma" panose="020B0604030504040204" pitchFamily="34" charset="0"/>
              </a:rPr>
              <a:t>67.4% agreed that it improved their productivity</a:t>
            </a:r>
          </a:p>
        </p:txBody>
      </p:sp>
      <p:pic>
        <p:nvPicPr>
          <p:cNvPr id="24" name="Audio 23">
            <a:extLst>
              <a:ext uri="{FF2B5EF4-FFF2-40B4-BE49-F238E27FC236}">
                <a16:creationId xmlns:a16="http://schemas.microsoft.com/office/drawing/2014/main" id="{B31C29DE-DD21-1990-817E-B73261E22F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64800" y="5048250"/>
            <a:ext cx="812800" cy="812800"/>
          </a:xfrm>
          <a:prstGeom prst="rect">
            <a:avLst/>
          </a:prstGeom>
        </p:spPr>
      </p:pic>
    </p:spTree>
    <p:extLst>
      <p:ext uri="{BB962C8B-B14F-4D97-AF65-F5344CB8AC3E}">
        <p14:creationId xmlns:p14="http://schemas.microsoft.com/office/powerpoint/2010/main" val="1944998445"/>
      </p:ext>
    </p:extLst>
  </p:cSld>
  <p:clrMapOvr>
    <a:masterClrMapping/>
  </p:clrMapOvr>
  <mc:AlternateContent xmlns:mc="http://schemas.openxmlformats.org/markup-compatibility/2006">
    <mc:Choice xmlns:p14="http://schemas.microsoft.com/office/powerpoint/2010/main" Requires="p14">
      <p:transition spd="slow" p14:dur="2000" advTm="50825"/>
    </mc:Choice>
    <mc:Fallback>
      <p:transition spd="slow" advTm="508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3381</TotalTime>
  <Words>2907</Words>
  <Application>Microsoft Macintosh PowerPoint</Application>
  <PresentationFormat>Custom</PresentationFormat>
  <Paragraphs>207</Paragraphs>
  <Slides>11</Slides>
  <Notes>11</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Tahoma</vt:lpstr>
      <vt:lpstr>Wingdings</vt:lpstr>
      <vt:lpstr>Office Theme</vt:lpstr>
      <vt:lpstr>PowerPoint Presentation</vt:lpstr>
      <vt:lpstr>Human Performance Controls</vt:lpstr>
      <vt:lpstr>Automated Dispensing Cabinets</vt:lpstr>
      <vt:lpstr>Human Factors Engineering in Automated Dispensing Cabinets</vt:lpstr>
      <vt:lpstr>Evaluating the Design of Automated Dispensing Cabinets</vt:lpstr>
      <vt:lpstr>Design Flaws in Automated Dispensing Cabinets</vt:lpstr>
      <vt:lpstr>Human Performance Optimization</vt:lpstr>
      <vt:lpstr>Cognitive Ergonomics </vt:lpstr>
      <vt:lpstr>Cognitive Ergonomics in Automated Dispensing Cabinets </vt:lpstr>
      <vt:lpstr>Cognitive Ergonomics Assessment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Golveo, Asha</cp:lastModifiedBy>
  <cp:revision>2</cp:revision>
  <dcterms:created xsi:type="dcterms:W3CDTF">2024-09-19T20:38:57Z</dcterms:created>
  <dcterms:modified xsi:type="dcterms:W3CDTF">2024-09-22T05:00:57Z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2024-09-19T00:00:00Z</vt:filetime>
  </property>
  <property fmtid="{D5CDD505-2E9C-101B-9397-08002B2CF9AE}" pid="3" name="Creator">
    <vt:lpwstr>pdf-lib (https://github.com/Hopding/pdf-lib)</vt:lpwstr>
  </property>
  <property fmtid="{D5CDD505-2E9C-101B-9397-08002B2CF9AE}" pid="4" name="DocumentID">
    <vt:lpwstr>2164-6171-F21D-0000</vt:lpwstr>
  </property>
  <property fmtid="{D5CDD505-2E9C-101B-9397-08002B2CF9AE}" pid="5" name="LastSaved">
    <vt:filetime>2024-09-19T00:00:00Z</vt:filetime>
  </property>
  <property fmtid="{D5CDD505-2E9C-101B-9397-08002B2CF9AE}" pid="6" name="Owner">
    <vt:lpwstr>ashagstorage@gmail.com</vt:lpwstr>
  </property>
  <property fmtid="{D5CDD505-2E9C-101B-9397-08002B2CF9AE}" pid="7" name="Producer">
    <vt:lpwstr>airSlate inc. Mellivora 2.7.14.2</vt:lpwstr>
  </property>
  <property fmtid="{D5CDD505-2E9C-101B-9397-08002B2CF9AE}" pid="8" name="reupload">
    <vt:lpwstr>29rT2OcIKICzK8BwQpRBB+RTijGXKIsr2xUFx7ir2rs+aXWyCzMqg8Uf4U1NhPjLl3tDo/cVT5mxhSg7JeHfFpmgREiB6EBQYIX+3CI7be8NBShuXSn5XH5/4xvHC1JB83ySDOjXj38o/GtSJAT9ARZI</vt:lpwstr>
  </property>
</Properties>
</file>